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319" r:id="rId2"/>
    <p:sldId id="318" r:id="rId3"/>
    <p:sldId id="320" r:id="rId4"/>
    <p:sldId id="317" r:id="rId5"/>
    <p:sldId id="316" r:id="rId6"/>
    <p:sldId id="313" r:id="rId7"/>
    <p:sldId id="273" r:id="rId8"/>
    <p:sldId id="298" r:id="rId9"/>
    <p:sldId id="303" r:id="rId10"/>
    <p:sldId id="304" r:id="rId11"/>
    <p:sldId id="305" r:id="rId12"/>
    <p:sldId id="306" r:id="rId13"/>
    <p:sldId id="257" r:id="rId14"/>
    <p:sldId id="308" r:id="rId15"/>
    <p:sldId id="277" r:id="rId16"/>
    <p:sldId id="311" r:id="rId17"/>
    <p:sldId id="272" r:id="rId18"/>
    <p:sldId id="312" r:id="rId19"/>
    <p:sldId id="299" r:id="rId20"/>
    <p:sldId id="315" r:id="rId21"/>
    <p:sldId id="300" r:id="rId22"/>
    <p:sldId id="258" r:id="rId23"/>
    <p:sldId id="310" r:id="rId24"/>
    <p:sldId id="259" r:id="rId25"/>
    <p:sldId id="278" r:id="rId26"/>
    <p:sldId id="314" r:id="rId27"/>
    <p:sldId id="307" r:id="rId28"/>
    <p:sldId id="256" r:id="rId29"/>
    <p:sldId id="279" r:id="rId30"/>
    <p:sldId id="268" r:id="rId31"/>
    <p:sldId id="281" r:id="rId32"/>
    <p:sldId id="266" r:id="rId33"/>
    <p:sldId id="280" r:id="rId34"/>
    <p:sldId id="282" r:id="rId35"/>
    <p:sldId id="269" r:id="rId36"/>
    <p:sldId id="283" r:id="rId37"/>
    <p:sldId id="284" r:id="rId38"/>
    <p:sldId id="285" r:id="rId39"/>
    <p:sldId id="302" r:id="rId40"/>
    <p:sldId id="270" r:id="rId41"/>
    <p:sldId id="321" r:id="rId42"/>
    <p:sldId id="30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63" d="100"/>
          <a:sy n="63" d="100"/>
        </p:scale>
        <p:origin x="2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7AA473-D82F-4EFF-9DF7-AE6D83C51288}" type="datetime1">
              <a:rPr lang="en-US" smtClean="0"/>
              <a:t>11/3/2022</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94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1E12F1F0-FE2D-4C1C-B320-8CB9BE735F0F}" type="datetime1">
              <a:rPr lang="en-US" smtClean="0"/>
              <a:t>11/3/2022</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76636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CF1B96C-10FD-4EBC-9029-9652B7535D02}" type="datetime1">
              <a:rPr lang="en-US" smtClean="0"/>
              <a:t>11/3/2022</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169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14878474-CC00-4A95-9D50-A41C12D1EEC4}" type="datetime1">
              <a:rPr lang="en-US" smtClean="0"/>
              <a:t>11/3/2022</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7126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7F38C8B4-7FBB-408F-BDB9-F0496874AFB2}" type="datetime1">
              <a:rPr lang="en-US" smtClean="0"/>
              <a:t>11/3/2022</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280565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2BB8EE20-A5E2-47D3-8F6D-A2BA7AB2E093}" type="datetime1">
              <a:rPr lang="en-US" smtClean="0"/>
              <a:t>11/3/2022</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75216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11/3/2022</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6647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F17AE06-98E0-4D9F-A059-92C3548821BB}" type="datetime1">
              <a:rPr lang="en-US" smtClean="0"/>
              <a:t>11/3/2022</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47987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FFBA00CA-3DDC-4705-B840-978EF5EA0707}" type="datetime1">
              <a:rPr lang="en-US" smtClean="0"/>
              <a:t>11/3/2022</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0768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FC366D49-0BBA-4C5A-AD96-6448CA63451A}" type="datetime1">
              <a:rPr lang="en-US" smtClean="0"/>
              <a:t>11/3/2022</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70813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F4EB293-A316-472D-A8B4-6947CF1A12B7}" type="datetime1">
              <a:rPr lang="en-US" smtClean="0"/>
              <a:t>11/3/2022</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60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11/3/2022</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3585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mailto:nulfha@nv.ccsd.n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7004-DC9E-B8FF-9F45-200DCBA140E6}"/>
              </a:ext>
            </a:extLst>
          </p:cNvPr>
          <p:cNvSpPr>
            <a:spLocks noGrp="1"/>
          </p:cNvSpPr>
          <p:nvPr>
            <p:ph type="title"/>
          </p:nvPr>
        </p:nvSpPr>
        <p:spPr>
          <a:xfrm>
            <a:off x="517870" y="624840"/>
            <a:ext cx="5021182" cy="6111240"/>
          </a:xfrm>
        </p:spPr>
        <p:txBody>
          <a:bodyPr>
            <a:normAutofit/>
          </a:bodyPr>
          <a:lstStyle/>
          <a:p>
            <a:r>
              <a:rPr lang="en-US" dirty="0"/>
              <a:t>Hope </a:t>
            </a:r>
            <a:br>
              <a:rPr lang="en-US" dirty="0"/>
            </a:br>
            <a:r>
              <a:rPr lang="en-US" dirty="0"/>
              <a:t>Abbigail </a:t>
            </a:r>
            <a:br>
              <a:rPr lang="en-US" dirty="0"/>
            </a:br>
            <a:r>
              <a:rPr lang="en-US" dirty="0"/>
              <a:t>Nulf </a:t>
            </a:r>
            <a:br>
              <a:rPr lang="en-US" dirty="0"/>
            </a:br>
            <a:br>
              <a:rPr lang="en-US" dirty="0"/>
            </a:br>
            <a:r>
              <a:rPr lang="en-US" sz="4400" dirty="0"/>
              <a:t>Adult Special Education Teacher</a:t>
            </a:r>
            <a:br>
              <a:rPr lang="en-US" sz="4400" dirty="0"/>
            </a:br>
            <a:r>
              <a:rPr lang="en-US" sz="4400" dirty="0"/>
              <a:t>Desert Rose Adult High School</a:t>
            </a:r>
          </a:p>
        </p:txBody>
      </p:sp>
      <p:pic>
        <p:nvPicPr>
          <p:cNvPr id="13" name="Content Placeholder 12" descr="Diagram">
            <a:extLst>
              <a:ext uri="{FF2B5EF4-FFF2-40B4-BE49-F238E27FC236}">
                <a16:creationId xmlns:a16="http://schemas.microsoft.com/office/drawing/2014/main" id="{A076CDC5-41EF-38D7-1CF6-896D9F34F0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0953" y="0"/>
            <a:ext cx="6511047" cy="6858000"/>
          </a:xfrm>
        </p:spPr>
      </p:pic>
    </p:spTree>
    <p:extLst>
      <p:ext uri="{BB962C8B-B14F-4D97-AF65-F5344CB8AC3E}">
        <p14:creationId xmlns:p14="http://schemas.microsoft.com/office/powerpoint/2010/main" val="3912275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54AF-B017-CA7D-E017-194F01F87E13}"/>
              </a:ext>
            </a:extLst>
          </p:cNvPr>
          <p:cNvSpPr>
            <a:spLocks noGrp="1"/>
          </p:cNvSpPr>
          <p:nvPr>
            <p:ph type="title"/>
          </p:nvPr>
        </p:nvSpPr>
        <p:spPr>
          <a:xfrm>
            <a:off x="517869" y="978408"/>
            <a:ext cx="11428965" cy="4870457"/>
          </a:xfrm>
        </p:spPr>
        <p:txBody>
          <a:bodyPr>
            <a:normAutofit fontScale="90000"/>
          </a:bodyPr>
          <a:lstStyle/>
          <a:p>
            <a:r>
              <a:rPr lang="en-US" sz="4000" dirty="0"/>
              <a:t>With your non-dominant hand write the following passage….</a:t>
            </a:r>
            <a:br>
              <a:rPr lang="en-US" sz="4000" dirty="0"/>
            </a:br>
            <a:br>
              <a:rPr lang="en-US" sz="4000" dirty="0"/>
            </a:br>
            <a:r>
              <a:rPr lang="en-US" sz="4000" dirty="0"/>
              <a:t>The assignment will not be accepted if it is illegible</a:t>
            </a:r>
            <a:br>
              <a:rPr lang="en-US" sz="4000" dirty="0"/>
            </a:br>
            <a:br>
              <a:rPr lang="en-US" sz="4000" dirty="0"/>
            </a:br>
            <a:r>
              <a:rPr lang="en-US" sz="4000" dirty="0"/>
              <a:t>You have 1 minute and 30 seconds </a:t>
            </a:r>
            <a:br>
              <a:rPr lang="en-US" sz="4000" dirty="0"/>
            </a:br>
            <a:br>
              <a:rPr lang="en-US" sz="4000" dirty="0"/>
            </a:br>
            <a:r>
              <a:rPr lang="en-US" sz="4000" dirty="0"/>
              <a:t>When I go to the next slide the timer starts…..</a:t>
            </a:r>
            <a:br>
              <a:rPr lang="en-US" sz="5400" dirty="0"/>
            </a:br>
            <a:endParaRPr lang="en-US" dirty="0"/>
          </a:p>
        </p:txBody>
      </p:sp>
    </p:spTree>
    <p:extLst>
      <p:ext uri="{BB962C8B-B14F-4D97-AF65-F5344CB8AC3E}">
        <p14:creationId xmlns:p14="http://schemas.microsoft.com/office/powerpoint/2010/main" val="60142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8C47-9717-8EA0-D4B5-D5401CE7CC20}"/>
              </a:ext>
            </a:extLst>
          </p:cNvPr>
          <p:cNvSpPr>
            <a:spLocks noGrp="1"/>
          </p:cNvSpPr>
          <p:nvPr>
            <p:ph type="title"/>
          </p:nvPr>
        </p:nvSpPr>
        <p:spPr>
          <a:xfrm>
            <a:off x="517870" y="978408"/>
            <a:ext cx="11528356" cy="4870457"/>
          </a:xfrm>
        </p:spPr>
        <p:txBody>
          <a:bodyPr/>
          <a:lstStyle/>
          <a:p>
            <a:r>
              <a:rPr lang="en-US" sz="5400" dirty="0"/>
              <a:t>“The moon shone brightly through the window and cast light on all of the various objects the old woman had collected throughout her life.”</a:t>
            </a:r>
            <a:br>
              <a:rPr lang="en-US" sz="5400" dirty="0"/>
            </a:br>
            <a:endParaRPr lang="en-US" dirty="0"/>
          </a:p>
        </p:txBody>
      </p:sp>
    </p:spTree>
    <p:extLst>
      <p:ext uri="{BB962C8B-B14F-4D97-AF65-F5344CB8AC3E}">
        <p14:creationId xmlns:p14="http://schemas.microsoft.com/office/powerpoint/2010/main" val="213876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9D1A-7DC5-9A98-25D8-AAFE6187B10D}"/>
              </a:ext>
            </a:extLst>
          </p:cNvPr>
          <p:cNvSpPr>
            <a:spLocks noGrp="1"/>
          </p:cNvSpPr>
          <p:nvPr>
            <p:ph type="title"/>
          </p:nvPr>
        </p:nvSpPr>
        <p:spPr>
          <a:xfrm>
            <a:off x="517870" y="978408"/>
            <a:ext cx="11674130" cy="4870457"/>
          </a:xfrm>
        </p:spPr>
        <p:txBody>
          <a:bodyPr/>
          <a:lstStyle/>
          <a:p>
            <a:endParaRPr lang="en-US" dirty="0"/>
          </a:p>
        </p:txBody>
      </p:sp>
      <p:pic>
        <p:nvPicPr>
          <p:cNvPr id="4" name="Picture 3" descr="Text, letter">
            <a:extLst>
              <a:ext uri="{FF2B5EF4-FFF2-40B4-BE49-F238E27FC236}">
                <a16:creationId xmlns:a16="http://schemas.microsoft.com/office/drawing/2014/main" id="{A6AFDD54-D822-8095-D20E-D6FF80488A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760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1618-62BE-35B3-3A2B-F737BC5E5B7E}"/>
              </a:ext>
            </a:extLst>
          </p:cNvPr>
          <p:cNvSpPr>
            <a:spLocks noGrp="1"/>
          </p:cNvSpPr>
          <p:nvPr>
            <p:ph type="title"/>
          </p:nvPr>
        </p:nvSpPr>
        <p:spPr/>
        <p:txBody>
          <a:bodyPr>
            <a:normAutofit fontScale="90000"/>
          </a:bodyPr>
          <a:lstStyle/>
          <a:p>
            <a:r>
              <a:rPr lang="en-US" sz="3200" dirty="0"/>
              <a:t>The challenge in an inclusive classroom is the removal of categorical certainties.  As a Trans </a:t>
            </a:r>
            <a:br>
              <a:rPr lang="en-US" sz="3200" dirty="0"/>
            </a:br>
            <a:r>
              <a:rPr lang="en-US" sz="3200" dirty="0"/>
              <a:t>teacher I feel this one personally.</a:t>
            </a:r>
            <a:br>
              <a:rPr lang="en-US" sz="3200" dirty="0"/>
            </a:br>
            <a:br>
              <a:rPr lang="en-US" sz="3200" dirty="0"/>
            </a:br>
            <a:r>
              <a:rPr lang="en-US" sz="3200" dirty="0"/>
              <a:t>They have spent a lot of time in hallways and rooms that were designated “special” in a noncomplimentary way. </a:t>
            </a:r>
          </a:p>
        </p:txBody>
      </p:sp>
      <p:pic>
        <p:nvPicPr>
          <p:cNvPr id="5" name="Content Placeholder 4" descr="Diagram&#10;&#10;Description automatically generated">
            <a:extLst>
              <a:ext uri="{FF2B5EF4-FFF2-40B4-BE49-F238E27FC236}">
                <a16:creationId xmlns:a16="http://schemas.microsoft.com/office/drawing/2014/main" id="{A62AED1C-953C-1A1D-D03C-9149345C7E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p:spPr>
      </p:pic>
    </p:spTree>
    <p:extLst>
      <p:ext uri="{BB962C8B-B14F-4D97-AF65-F5344CB8AC3E}">
        <p14:creationId xmlns:p14="http://schemas.microsoft.com/office/powerpoint/2010/main" val="5240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297-A0B4-18A9-3A66-9E22DA500E92}"/>
              </a:ext>
            </a:extLst>
          </p:cNvPr>
          <p:cNvSpPr>
            <a:spLocks noGrp="1"/>
          </p:cNvSpPr>
          <p:nvPr>
            <p:ph type="title"/>
          </p:nvPr>
        </p:nvSpPr>
        <p:spPr>
          <a:xfrm>
            <a:off x="517870" y="978408"/>
            <a:ext cx="5578130" cy="4870457"/>
          </a:xfrm>
        </p:spPr>
        <p:txBody>
          <a:bodyPr>
            <a:normAutofit fontScale="90000"/>
          </a:bodyPr>
          <a:lstStyle/>
          <a:p>
            <a:r>
              <a:rPr lang="en-US" dirty="0"/>
              <a:t>Lose these words:</a:t>
            </a:r>
            <a:br>
              <a:rPr lang="en-US" dirty="0"/>
            </a:br>
            <a:r>
              <a:rPr lang="en-US" sz="3600" dirty="0"/>
              <a:t>Common</a:t>
            </a:r>
            <a:br>
              <a:rPr lang="en-US" sz="3600" dirty="0"/>
            </a:br>
            <a:r>
              <a:rPr lang="en-US" sz="3600" dirty="0"/>
              <a:t>Normal</a:t>
            </a:r>
            <a:br>
              <a:rPr lang="en-US" sz="3600" dirty="0"/>
            </a:br>
            <a:r>
              <a:rPr lang="en-US" sz="3600" dirty="0"/>
              <a:t>Typical</a:t>
            </a:r>
            <a:br>
              <a:rPr lang="en-US" sz="3600" dirty="0"/>
            </a:br>
            <a:r>
              <a:rPr lang="en-US" sz="3600" dirty="0"/>
              <a:t>Average</a:t>
            </a:r>
            <a:br>
              <a:rPr lang="en-US" sz="3600" dirty="0"/>
            </a:br>
            <a:r>
              <a:rPr lang="en-US" sz="3600" dirty="0"/>
              <a:t>Standard</a:t>
            </a:r>
            <a:br>
              <a:rPr lang="en-US" sz="3600" dirty="0"/>
            </a:br>
            <a:br>
              <a:rPr lang="en-US" sz="3600" dirty="0"/>
            </a:br>
            <a:r>
              <a:rPr lang="en-US" sz="3600" dirty="0"/>
              <a:t>Do not assume they have </a:t>
            </a:r>
            <a:br>
              <a:rPr lang="en-US" sz="3600" dirty="0"/>
            </a:br>
            <a:r>
              <a:rPr lang="en-US" sz="3600" dirty="0"/>
              <a:t>been allowed to be a kite</a:t>
            </a:r>
          </a:p>
        </p:txBody>
      </p:sp>
      <p:pic>
        <p:nvPicPr>
          <p:cNvPr id="4" name="Picture 3" descr="Diagram">
            <a:extLst>
              <a:ext uri="{FF2B5EF4-FFF2-40B4-BE49-F238E27FC236}">
                <a16:creationId xmlns:a16="http://schemas.microsoft.com/office/drawing/2014/main" id="{4618DC01-967C-4DB4-13DD-5820A8776806}"/>
              </a:ext>
            </a:extLst>
          </p:cNvPr>
          <p:cNvPicPr>
            <a:picLocks noChangeAspect="1"/>
          </p:cNvPicPr>
          <p:nvPr/>
        </p:nvPicPr>
        <p:blipFill>
          <a:blip r:embed="rId2"/>
          <a:stretch>
            <a:fillRect/>
          </a:stretch>
        </p:blipFill>
        <p:spPr>
          <a:xfrm>
            <a:off x="5841590" y="0"/>
            <a:ext cx="6162366" cy="6858000"/>
          </a:xfrm>
          <a:prstGeom prst="rect">
            <a:avLst/>
          </a:prstGeom>
        </p:spPr>
      </p:pic>
    </p:spTree>
    <p:extLst>
      <p:ext uri="{BB962C8B-B14F-4D97-AF65-F5344CB8AC3E}">
        <p14:creationId xmlns:p14="http://schemas.microsoft.com/office/powerpoint/2010/main" val="394168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4EC6-8EC2-FD65-B8EA-B0A35D3A107C}"/>
              </a:ext>
            </a:extLst>
          </p:cNvPr>
          <p:cNvSpPr>
            <a:spLocks noGrp="1"/>
          </p:cNvSpPr>
          <p:nvPr>
            <p:ph type="ctrTitle"/>
          </p:nvPr>
        </p:nvSpPr>
        <p:spPr>
          <a:xfrm>
            <a:off x="429623" y="1243584"/>
            <a:ext cx="11332754" cy="3510602"/>
          </a:xfrm>
        </p:spPr>
        <p:txBody>
          <a:bodyPr>
            <a:normAutofit fontScale="90000"/>
          </a:bodyPr>
          <a:lstStyle/>
          <a:p>
            <a:r>
              <a:rPr lang="en-US" dirty="0"/>
              <a:t>A learning Disability</a:t>
            </a:r>
            <a:br>
              <a:rPr lang="en-US" dirty="0"/>
            </a:br>
            <a:r>
              <a:rPr lang="en-US" sz="4000" dirty="0"/>
              <a:t>Manifests itself with a deficit in the following areas: attention, reasoning, processing, memory, calculation, coordination, social competence, and emotional maturity</a:t>
            </a:r>
            <a:br>
              <a:rPr lang="en-US" sz="4000" dirty="0"/>
            </a:br>
            <a:r>
              <a:rPr lang="en-US" sz="4000" dirty="0"/>
              <a:t>(IEPs are written for math, English, and writing with secondary goals for behavior and self advocacy)</a:t>
            </a:r>
          </a:p>
        </p:txBody>
      </p:sp>
    </p:spTree>
    <p:extLst>
      <p:ext uri="{BB962C8B-B14F-4D97-AF65-F5344CB8AC3E}">
        <p14:creationId xmlns:p14="http://schemas.microsoft.com/office/powerpoint/2010/main" val="1619588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7ADD-8BA2-9D07-462B-B7BED6A5396E}"/>
              </a:ext>
            </a:extLst>
          </p:cNvPr>
          <p:cNvSpPr>
            <a:spLocks noGrp="1"/>
          </p:cNvSpPr>
          <p:nvPr>
            <p:ph type="title"/>
          </p:nvPr>
        </p:nvSpPr>
        <p:spPr>
          <a:xfrm>
            <a:off x="517870" y="723900"/>
            <a:ext cx="11216930" cy="6134100"/>
          </a:xfrm>
        </p:spPr>
        <p:txBody>
          <a:bodyPr>
            <a:normAutofit/>
          </a:bodyPr>
          <a:lstStyle/>
          <a:p>
            <a:r>
              <a:rPr lang="en-US" sz="3600" dirty="0"/>
              <a:t>How things are:</a:t>
            </a:r>
            <a:br>
              <a:rPr lang="en-US" sz="3600" dirty="0"/>
            </a:br>
            <a:r>
              <a:rPr lang="en-US" sz="2400" dirty="0"/>
              <a:t>33 % of LD students have repeated </a:t>
            </a:r>
            <a:br>
              <a:rPr lang="en-US" sz="2400" dirty="0"/>
            </a:br>
            <a:r>
              <a:rPr lang="en-US" sz="2400" dirty="0"/>
              <a:t>a grade</a:t>
            </a:r>
            <a:br>
              <a:rPr lang="en-US" sz="2400" dirty="0"/>
            </a:br>
            <a:br>
              <a:rPr lang="en-US" sz="2400" dirty="0"/>
            </a:br>
            <a:r>
              <a:rPr lang="en-US" sz="2400" dirty="0"/>
              <a:t>Kids that have learning disabilities </a:t>
            </a:r>
            <a:br>
              <a:rPr lang="en-US" sz="2400" dirty="0"/>
            </a:br>
            <a:r>
              <a:rPr lang="en-US" sz="2400" dirty="0"/>
              <a:t>are 31% more likely to be bullied </a:t>
            </a:r>
            <a:br>
              <a:rPr lang="en-US" sz="2400" dirty="0"/>
            </a:br>
            <a:r>
              <a:rPr lang="en-US" sz="2400" dirty="0"/>
              <a:t>than general education peers</a:t>
            </a:r>
            <a:br>
              <a:rPr lang="en-US" sz="2400" dirty="0"/>
            </a:br>
            <a:br>
              <a:rPr lang="en-US" sz="2400" dirty="0"/>
            </a:br>
            <a:r>
              <a:rPr lang="en-US" sz="2400" dirty="0"/>
              <a:t>Students with learning disabilities </a:t>
            </a:r>
            <a:br>
              <a:rPr lang="en-US" sz="2400" dirty="0"/>
            </a:br>
            <a:r>
              <a:rPr lang="en-US" sz="2400" dirty="0"/>
              <a:t>are twice as likely to dropout as </a:t>
            </a:r>
            <a:br>
              <a:rPr lang="en-US" sz="2400" dirty="0"/>
            </a:br>
            <a:r>
              <a:rPr lang="en-US" sz="2400" dirty="0"/>
              <a:t>their general education peers</a:t>
            </a:r>
            <a:br>
              <a:rPr lang="en-US" sz="2400" dirty="0"/>
            </a:br>
            <a:br>
              <a:rPr lang="en-US" sz="2400" dirty="0"/>
            </a:br>
            <a:r>
              <a:rPr lang="en-US" sz="2400" dirty="0"/>
              <a:t>Chronic absenteeism is nearly 20% </a:t>
            </a:r>
            <a:br>
              <a:rPr lang="en-US" sz="2400" dirty="0"/>
            </a:br>
            <a:r>
              <a:rPr lang="en-US" sz="2400" dirty="0"/>
              <a:t>higher with students that have learning </a:t>
            </a:r>
            <a:br>
              <a:rPr lang="en-US" sz="2400" dirty="0"/>
            </a:br>
            <a:r>
              <a:rPr lang="en-US" sz="2400" dirty="0"/>
              <a:t>disabilities, and absenteeism is the #1 </a:t>
            </a:r>
            <a:br>
              <a:rPr lang="en-US" sz="2400" dirty="0"/>
            </a:br>
            <a:r>
              <a:rPr lang="en-US" sz="2400" dirty="0"/>
              <a:t>predictor of dropping out of school.</a:t>
            </a:r>
          </a:p>
        </p:txBody>
      </p:sp>
      <p:pic>
        <p:nvPicPr>
          <p:cNvPr id="4" name="Picture 3" descr="A picture containing text, linedrawing">
            <a:extLst>
              <a:ext uri="{FF2B5EF4-FFF2-40B4-BE49-F238E27FC236}">
                <a16:creationId xmlns:a16="http://schemas.microsoft.com/office/drawing/2014/main" id="{F6589E18-54F8-C258-82D3-E6F063893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335" y="0"/>
            <a:ext cx="6080760" cy="6858000"/>
          </a:xfrm>
          <a:prstGeom prst="rect">
            <a:avLst/>
          </a:prstGeom>
        </p:spPr>
      </p:pic>
    </p:spTree>
    <p:extLst>
      <p:ext uri="{BB962C8B-B14F-4D97-AF65-F5344CB8AC3E}">
        <p14:creationId xmlns:p14="http://schemas.microsoft.com/office/powerpoint/2010/main" val="3090955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87A8-71AF-26DE-29C9-59D9A74C9C74}"/>
              </a:ext>
            </a:extLst>
          </p:cNvPr>
          <p:cNvSpPr>
            <a:spLocks noGrp="1"/>
          </p:cNvSpPr>
          <p:nvPr>
            <p:ph type="title"/>
          </p:nvPr>
        </p:nvSpPr>
        <p:spPr/>
        <p:txBody>
          <a:bodyPr/>
          <a:lstStyle/>
          <a:p>
            <a:r>
              <a:rPr lang="en-US" dirty="0"/>
              <a:t>Identifiers</a:t>
            </a:r>
            <a:br>
              <a:rPr lang="en-US" dirty="0"/>
            </a:br>
            <a:r>
              <a:rPr lang="en-US" sz="2800" dirty="0"/>
              <a:t>Fidget</a:t>
            </a:r>
            <a:br>
              <a:rPr lang="en-US" sz="2800" dirty="0"/>
            </a:br>
            <a:r>
              <a:rPr lang="en-US" sz="2800" dirty="0"/>
              <a:t>Restlessness</a:t>
            </a:r>
            <a:br>
              <a:rPr lang="en-US" sz="2800" dirty="0"/>
            </a:br>
            <a:r>
              <a:rPr lang="en-US" sz="2800" dirty="0"/>
              <a:t>Distraction</a:t>
            </a:r>
            <a:br>
              <a:rPr lang="en-US" sz="2800" dirty="0"/>
            </a:br>
            <a:r>
              <a:rPr lang="en-US" sz="2800" dirty="0"/>
              <a:t>Short term attention to task</a:t>
            </a:r>
            <a:br>
              <a:rPr lang="en-US" sz="2800" dirty="0"/>
            </a:br>
            <a:r>
              <a:rPr lang="en-US" sz="2800" dirty="0"/>
              <a:t>Interrupts or off track</a:t>
            </a:r>
            <a:br>
              <a:rPr lang="en-US" sz="2800" dirty="0"/>
            </a:br>
            <a:r>
              <a:rPr lang="en-US" sz="2800" dirty="0"/>
              <a:t>Losing of items needed</a:t>
            </a:r>
            <a:br>
              <a:rPr lang="en-US" sz="2800" dirty="0"/>
            </a:br>
            <a:r>
              <a:rPr lang="en-US" sz="2800" dirty="0"/>
              <a:t>Excessive talk</a:t>
            </a:r>
            <a:br>
              <a:rPr lang="en-US" sz="2800" dirty="0"/>
            </a:br>
            <a:r>
              <a:rPr lang="en-US" sz="2800" dirty="0"/>
              <a:t>Difficulty concentrating </a:t>
            </a:r>
            <a:endParaRPr lang="en-US" dirty="0"/>
          </a:p>
        </p:txBody>
      </p:sp>
      <p:pic>
        <p:nvPicPr>
          <p:cNvPr id="5" name="Content Placeholder 4" descr="Diagram&#10;&#10;Description automatically generated">
            <a:extLst>
              <a:ext uri="{FF2B5EF4-FFF2-40B4-BE49-F238E27FC236}">
                <a16:creationId xmlns:a16="http://schemas.microsoft.com/office/drawing/2014/main" id="{29FF27C0-7C0E-2B89-E005-289ADDD852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475489"/>
            <a:ext cx="5578130" cy="5852160"/>
          </a:xfrm>
        </p:spPr>
      </p:pic>
    </p:spTree>
    <p:extLst>
      <p:ext uri="{BB962C8B-B14F-4D97-AF65-F5344CB8AC3E}">
        <p14:creationId xmlns:p14="http://schemas.microsoft.com/office/powerpoint/2010/main" val="40160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07FE-87D7-65E9-AA33-3D9999347106}"/>
              </a:ext>
            </a:extLst>
          </p:cNvPr>
          <p:cNvSpPr>
            <a:spLocks noGrp="1"/>
          </p:cNvSpPr>
          <p:nvPr>
            <p:ph type="title"/>
          </p:nvPr>
        </p:nvSpPr>
        <p:spPr>
          <a:xfrm>
            <a:off x="517870" y="978408"/>
            <a:ext cx="11407430" cy="5670042"/>
          </a:xfrm>
        </p:spPr>
        <p:txBody>
          <a:bodyPr/>
          <a:lstStyle/>
          <a:p>
            <a:r>
              <a:rPr lang="en-US" dirty="0"/>
              <a:t>The goal is </a:t>
            </a:r>
            <a:br>
              <a:rPr lang="en-US" dirty="0"/>
            </a:br>
            <a:r>
              <a:rPr lang="en-US" dirty="0"/>
              <a:t>just</a:t>
            </a:r>
            <a:br>
              <a:rPr lang="en-US" dirty="0"/>
            </a:br>
            <a:r>
              <a:rPr lang="en-US" dirty="0"/>
              <a:t>not to be </a:t>
            </a:r>
            <a:br>
              <a:rPr lang="en-US" dirty="0"/>
            </a:br>
            <a:r>
              <a:rPr lang="en-US" dirty="0"/>
              <a:t>Noticed</a:t>
            </a:r>
          </a:p>
        </p:txBody>
      </p:sp>
      <p:pic>
        <p:nvPicPr>
          <p:cNvPr id="5" name="Picture 4" descr="Diagram">
            <a:extLst>
              <a:ext uri="{FF2B5EF4-FFF2-40B4-BE49-F238E27FC236}">
                <a16:creationId xmlns:a16="http://schemas.microsoft.com/office/drawing/2014/main" id="{764B0C59-76F6-885E-1AD6-32DDAE2C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850" y="209550"/>
            <a:ext cx="6171381" cy="6286500"/>
          </a:xfrm>
          <a:prstGeom prst="rect">
            <a:avLst/>
          </a:prstGeom>
        </p:spPr>
      </p:pic>
    </p:spTree>
    <p:extLst>
      <p:ext uri="{BB962C8B-B14F-4D97-AF65-F5344CB8AC3E}">
        <p14:creationId xmlns:p14="http://schemas.microsoft.com/office/powerpoint/2010/main" val="215210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BF11-F2FF-443B-9115-47B0AA386B55}"/>
              </a:ext>
            </a:extLst>
          </p:cNvPr>
          <p:cNvSpPr>
            <a:spLocks noGrp="1"/>
          </p:cNvSpPr>
          <p:nvPr>
            <p:ph type="title"/>
          </p:nvPr>
        </p:nvSpPr>
        <p:spPr>
          <a:xfrm>
            <a:off x="517870" y="978408"/>
            <a:ext cx="11314466" cy="5680809"/>
          </a:xfrm>
        </p:spPr>
        <p:txBody>
          <a:bodyPr>
            <a:normAutofit fontScale="90000"/>
          </a:bodyPr>
          <a:lstStyle/>
          <a:p>
            <a:r>
              <a:rPr lang="en-US" sz="4000" dirty="0"/>
              <a:t>History is against them</a:t>
            </a:r>
            <a:br>
              <a:rPr lang="en-US" dirty="0"/>
            </a:br>
            <a:r>
              <a:rPr lang="en-US" sz="2400" dirty="0"/>
              <a:t>Years of poor decision making in the </a:t>
            </a:r>
            <a:br>
              <a:rPr lang="en-US" sz="2400" dirty="0"/>
            </a:br>
            <a:r>
              <a:rPr lang="en-US" sz="2400" dirty="0"/>
              <a:t>classroom </a:t>
            </a:r>
            <a:br>
              <a:rPr lang="en-US" sz="2400" dirty="0"/>
            </a:br>
            <a:br>
              <a:rPr lang="en-US" sz="2400" dirty="0"/>
            </a:br>
            <a:r>
              <a:rPr lang="en-US" sz="2400" dirty="0"/>
              <a:t>Difficulty relating past to present </a:t>
            </a:r>
            <a:br>
              <a:rPr lang="en-US" sz="2400" dirty="0"/>
            </a:br>
            <a:r>
              <a:rPr lang="en-US" sz="2400" dirty="0"/>
              <a:t>(and learning from past mistakes)</a:t>
            </a:r>
            <a:br>
              <a:rPr lang="en-US" sz="2400" dirty="0"/>
            </a:br>
            <a:br>
              <a:rPr lang="en-US" sz="2400" dirty="0"/>
            </a:br>
            <a:r>
              <a:rPr lang="en-US" sz="2400" dirty="0"/>
              <a:t>Delayed verbal responses (need time to </a:t>
            </a:r>
            <a:br>
              <a:rPr lang="en-US" sz="2400" dirty="0"/>
            </a:br>
            <a:r>
              <a:rPr lang="en-US" sz="2400" dirty="0"/>
              <a:t>respond….unwilling to risk being wrong)</a:t>
            </a:r>
            <a:br>
              <a:rPr lang="en-US" sz="2400" dirty="0"/>
            </a:br>
            <a:br>
              <a:rPr lang="en-US" sz="2400" dirty="0"/>
            </a:br>
            <a:r>
              <a:rPr lang="en-US" sz="2400" dirty="0"/>
              <a:t>Difficulty transferring learned information </a:t>
            </a:r>
            <a:br>
              <a:rPr lang="en-US" sz="2400" dirty="0"/>
            </a:br>
            <a:r>
              <a:rPr lang="en-US" sz="2400" dirty="0"/>
              <a:t>to practice</a:t>
            </a:r>
            <a:br>
              <a:rPr lang="en-US" sz="2400" dirty="0"/>
            </a:br>
            <a:br>
              <a:rPr lang="en-US" sz="2400" dirty="0"/>
            </a:br>
            <a:r>
              <a:rPr lang="en-US" sz="2400" dirty="0"/>
              <a:t>Trouble comprehending new information </a:t>
            </a:r>
            <a:br>
              <a:rPr lang="en-US" sz="2400" dirty="0"/>
            </a:br>
            <a:r>
              <a:rPr lang="en-US" sz="2400" dirty="0"/>
              <a:t>(especially unrelated to their experience)</a:t>
            </a:r>
          </a:p>
        </p:txBody>
      </p:sp>
      <p:pic>
        <p:nvPicPr>
          <p:cNvPr id="4" name="Picture 3" descr="Diagram">
            <a:extLst>
              <a:ext uri="{FF2B5EF4-FFF2-40B4-BE49-F238E27FC236}">
                <a16:creationId xmlns:a16="http://schemas.microsoft.com/office/drawing/2014/main" id="{9BCBF764-7E4A-C495-2BD2-69026FC93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194558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D621-233C-ED8F-9A2B-D2C222C1EF6B}"/>
              </a:ext>
            </a:extLst>
          </p:cNvPr>
          <p:cNvSpPr>
            <a:spLocks noGrp="1"/>
          </p:cNvSpPr>
          <p:nvPr>
            <p:ph type="title"/>
          </p:nvPr>
        </p:nvSpPr>
        <p:spPr>
          <a:xfrm>
            <a:off x="517870" y="680936"/>
            <a:ext cx="5021182" cy="6177064"/>
          </a:xfrm>
        </p:spPr>
        <p:txBody>
          <a:bodyPr>
            <a:normAutofit fontScale="90000"/>
          </a:bodyPr>
          <a:lstStyle/>
          <a:p>
            <a:r>
              <a:rPr lang="en-US" dirty="0"/>
              <a:t>Nervous for 2 reasons:</a:t>
            </a:r>
            <a:br>
              <a:rPr lang="en-US" dirty="0"/>
            </a:br>
            <a:r>
              <a:rPr lang="en-US" sz="3600" dirty="0"/>
              <a:t>1. For 58% of you I am the first trans person you know (I need to </a:t>
            </a:r>
            <a:br>
              <a:rPr lang="en-US" sz="3600" dirty="0"/>
            </a:br>
            <a:r>
              <a:rPr lang="en-US" sz="3600" dirty="0"/>
              <a:t>“represent”..)</a:t>
            </a:r>
            <a:br>
              <a:rPr lang="en-US" sz="3600" dirty="0"/>
            </a:br>
            <a:r>
              <a:rPr lang="en-US" sz="3600" dirty="0"/>
              <a:t>2. The art work is mine. I have 8 books of LGBTQ cartoons I began for students like who were</a:t>
            </a:r>
            <a:br>
              <a:rPr lang="en-US" sz="3600" dirty="0"/>
            </a:br>
            <a:r>
              <a:rPr lang="en-US" sz="3600" dirty="0"/>
              <a:t>“shadows” on the fringe.</a:t>
            </a:r>
          </a:p>
        </p:txBody>
      </p:sp>
      <p:pic>
        <p:nvPicPr>
          <p:cNvPr id="7" name="Content Placeholder 6" descr="Diagram">
            <a:extLst>
              <a:ext uri="{FF2B5EF4-FFF2-40B4-BE49-F238E27FC236}">
                <a16:creationId xmlns:a16="http://schemas.microsoft.com/office/drawing/2014/main" id="{8BF1B86A-71E3-091A-6437-2D8E6F5A9C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7000" y="0"/>
            <a:ext cx="5715000" cy="6858000"/>
          </a:xfrm>
        </p:spPr>
      </p:pic>
    </p:spTree>
    <p:extLst>
      <p:ext uri="{BB962C8B-B14F-4D97-AF65-F5344CB8AC3E}">
        <p14:creationId xmlns:p14="http://schemas.microsoft.com/office/powerpoint/2010/main" val="214719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E064-C792-AA5E-15BC-0E3A1ACB7FB8}"/>
              </a:ext>
            </a:extLst>
          </p:cNvPr>
          <p:cNvSpPr>
            <a:spLocks noGrp="1"/>
          </p:cNvSpPr>
          <p:nvPr>
            <p:ph type="title"/>
          </p:nvPr>
        </p:nvSpPr>
        <p:spPr>
          <a:xfrm>
            <a:off x="517869" y="978408"/>
            <a:ext cx="5204057" cy="4870457"/>
          </a:xfrm>
        </p:spPr>
        <p:txBody>
          <a:bodyPr>
            <a:normAutofit fontScale="90000"/>
          </a:bodyPr>
          <a:lstStyle/>
          <a:p>
            <a:r>
              <a:rPr lang="en-US" dirty="0"/>
              <a:t>We have Sold </a:t>
            </a:r>
            <a:br>
              <a:rPr lang="en-US" dirty="0"/>
            </a:br>
            <a:r>
              <a:rPr lang="en-US" dirty="0"/>
              <a:t>Them this </a:t>
            </a:r>
            <a:br>
              <a:rPr lang="en-US" dirty="0"/>
            </a:br>
            <a:r>
              <a:rPr lang="en-US" dirty="0"/>
              <a:t>Bridge Before</a:t>
            </a:r>
            <a:br>
              <a:rPr lang="en-US" dirty="0"/>
            </a:br>
            <a:r>
              <a:rPr lang="en-US" sz="3200" dirty="0"/>
              <a:t>Hard to win trust</a:t>
            </a:r>
            <a:br>
              <a:rPr lang="en-US" sz="3200" dirty="0"/>
            </a:br>
            <a:r>
              <a:rPr lang="en-US" sz="3200" dirty="0"/>
              <a:t>Hard to get them to buy in</a:t>
            </a:r>
            <a:br>
              <a:rPr lang="en-US" sz="3200" dirty="0"/>
            </a:br>
            <a:br>
              <a:rPr lang="en-US" sz="3200" dirty="0"/>
            </a:br>
            <a:r>
              <a:rPr lang="en-US" sz="3200" dirty="0"/>
              <a:t>And without these there is no hope</a:t>
            </a:r>
            <a:endParaRPr lang="en-US" dirty="0"/>
          </a:p>
        </p:txBody>
      </p:sp>
      <p:pic>
        <p:nvPicPr>
          <p:cNvPr id="5" name="Content Placeholder 4" descr="Diagram, engineering drawing">
            <a:extLst>
              <a:ext uri="{FF2B5EF4-FFF2-40B4-BE49-F238E27FC236}">
                <a16:creationId xmlns:a16="http://schemas.microsoft.com/office/drawing/2014/main" id="{E080DD14-9BE7-D72C-2597-E976B6777B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304800"/>
            <a:ext cx="5763491" cy="6345381"/>
          </a:xfrm>
        </p:spPr>
      </p:pic>
    </p:spTree>
    <p:extLst>
      <p:ext uri="{BB962C8B-B14F-4D97-AF65-F5344CB8AC3E}">
        <p14:creationId xmlns:p14="http://schemas.microsoft.com/office/powerpoint/2010/main" val="3836640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7E88-D99A-B73D-F0CD-5C167D9C5988}"/>
              </a:ext>
            </a:extLst>
          </p:cNvPr>
          <p:cNvSpPr>
            <a:spLocks noGrp="1"/>
          </p:cNvSpPr>
          <p:nvPr>
            <p:ph type="title"/>
          </p:nvPr>
        </p:nvSpPr>
        <p:spPr>
          <a:xfrm>
            <a:off x="517870" y="978408"/>
            <a:ext cx="11296178" cy="4870457"/>
          </a:xfrm>
        </p:spPr>
        <p:txBody>
          <a:bodyPr>
            <a:normAutofit fontScale="90000"/>
          </a:bodyPr>
          <a:lstStyle/>
          <a:p>
            <a:r>
              <a:rPr lang="en-US" sz="4900" dirty="0"/>
              <a:t>Further Issues</a:t>
            </a:r>
            <a:br>
              <a:rPr lang="en-US" sz="3200" dirty="0"/>
            </a:br>
            <a:r>
              <a:rPr lang="en-US" sz="3200" dirty="0"/>
              <a:t>Trouble responding to questions relating to their past (classes taken, academic successes, highlights in school, and generally all the moments we could list in detail)</a:t>
            </a:r>
            <a:br>
              <a:rPr lang="en-US" sz="3200" dirty="0"/>
            </a:br>
            <a:br>
              <a:rPr lang="en-US" sz="3200" dirty="0"/>
            </a:br>
            <a:r>
              <a:rPr lang="en-US" sz="3200" dirty="0"/>
              <a:t>Problems repeating or synthesizing information heard (as with ELL students visuals are critical)</a:t>
            </a:r>
            <a:br>
              <a:rPr lang="en-US" sz="3200" dirty="0"/>
            </a:br>
            <a:br>
              <a:rPr lang="en-US" sz="3200" dirty="0"/>
            </a:br>
            <a:r>
              <a:rPr lang="en-US" sz="3200" dirty="0"/>
              <a:t>Differences sequencing events </a:t>
            </a:r>
            <a:br>
              <a:rPr lang="en-US" sz="3200" dirty="0"/>
            </a:br>
            <a:br>
              <a:rPr lang="en-US" sz="3200" dirty="0"/>
            </a:br>
            <a:r>
              <a:rPr lang="en-US" sz="3200" dirty="0"/>
              <a:t>Difficulty remembering information from reading </a:t>
            </a:r>
          </a:p>
        </p:txBody>
      </p:sp>
    </p:spTree>
    <p:extLst>
      <p:ext uri="{BB962C8B-B14F-4D97-AF65-F5344CB8AC3E}">
        <p14:creationId xmlns:p14="http://schemas.microsoft.com/office/powerpoint/2010/main" val="4013907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3062-BAAC-F2E6-DA50-41E9F1E6F038}"/>
              </a:ext>
            </a:extLst>
          </p:cNvPr>
          <p:cNvSpPr>
            <a:spLocks noGrp="1"/>
          </p:cNvSpPr>
          <p:nvPr>
            <p:ph type="title"/>
          </p:nvPr>
        </p:nvSpPr>
        <p:spPr/>
        <p:txBody>
          <a:bodyPr>
            <a:normAutofit fontScale="90000"/>
          </a:bodyPr>
          <a:lstStyle/>
          <a:p>
            <a:r>
              <a:rPr lang="en-US" sz="3600" dirty="0"/>
              <a:t>New surroundings are difficult due to history of isolation</a:t>
            </a:r>
            <a:br>
              <a:rPr lang="en-US" sz="3600" dirty="0"/>
            </a:br>
            <a:br>
              <a:rPr lang="en-US" sz="3600" dirty="0"/>
            </a:br>
            <a:r>
              <a:rPr lang="en-US" sz="3600" dirty="0"/>
              <a:t>The strengths of a diverse classroom of which they are an integral part may be unknown to them</a:t>
            </a:r>
            <a:br>
              <a:rPr lang="en-US" sz="3600" dirty="0"/>
            </a:br>
            <a:br>
              <a:rPr lang="en-US" sz="3600" dirty="0"/>
            </a:br>
            <a:r>
              <a:rPr lang="en-US" sz="3600" dirty="0"/>
              <a:t>Consider the effects of that…</a:t>
            </a:r>
          </a:p>
        </p:txBody>
      </p:sp>
      <p:pic>
        <p:nvPicPr>
          <p:cNvPr id="5" name="Content Placeholder 4" descr="Diagram&#10;&#10;Description automatically generated">
            <a:extLst>
              <a:ext uri="{FF2B5EF4-FFF2-40B4-BE49-F238E27FC236}">
                <a16:creationId xmlns:a16="http://schemas.microsoft.com/office/drawing/2014/main" id="{2678F8D0-216F-D6C8-4E4E-860D46CC25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1730" y="0"/>
            <a:ext cx="6020270" cy="6858000"/>
          </a:xfrm>
        </p:spPr>
      </p:pic>
    </p:spTree>
    <p:extLst>
      <p:ext uri="{BB962C8B-B14F-4D97-AF65-F5344CB8AC3E}">
        <p14:creationId xmlns:p14="http://schemas.microsoft.com/office/powerpoint/2010/main" val="2804400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3198-ED9C-CD39-A862-02155E8E6E55}"/>
              </a:ext>
            </a:extLst>
          </p:cNvPr>
          <p:cNvSpPr>
            <a:spLocks noGrp="1"/>
          </p:cNvSpPr>
          <p:nvPr>
            <p:ph type="title"/>
          </p:nvPr>
        </p:nvSpPr>
        <p:spPr/>
        <p:txBody>
          <a:bodyPr>
            <a:noAutofit/>
          </a:bodyPr>
          <a:lstStyle/>
          <a:p>
            <a:r>
              <a:rPr lang="en-US" sz="4800" dirty="0"/>
              <a:t>Teach, model, </a:t>
            </a:r>
            <a:br>
              <a:rPr lang="en-US" sz="4800" dirty="0"/>
            </a:br>
            <a:r>
              <a:rPr lang="en-US" sz="4800" dirty="0"/>
              <a:t>and live </a:t>
            </a:r>
            <a:br>
              <a:rPr lang="en-US" sz="4800" dirty="0"/>
            </a:br>
            <a:r>
              <a:rPr lang="en-US" sz="4800" dirty="0"/>
              <a:t>EMPATHY</a:t>
            </a:r>
            <a:br>
              <a:rPr lang="en-US" sz="4800" dirty="0"/>
            </a:br>
            <a:br>
              <a:rPr lang="en-US" sz="4800" dirty="0"/>
            </a:br>
            <a:r>
              <a:rPr lang="en-US" sz="4800" dirty="0"/>
              <a:t>It is a vanishing skill</a:t>
            </a:r>
            <a:br>
              <a:rPr lang="en-US" sz="4800" dirty="0"/>
            </a:br>
            <a:endParaRPr lang="en-US" sz="4800" dirty="0"/>
          </a:p>
        </p:txBody>
      </p:sp>
      <p:pic>
        <p:nvPicPr>
          <p:cNvPr id="5" name="Picture 4" descr="Diagram, engineering drawing">
            <a:extLst>
              <a:ext uri="{FF2B5EF4-FFF2-40B4-BE49-F238E27FC236}">
                <a16:creationId xmlns:a16="http://schemas.microsoft.com/office/drawing/2014/main" id="{09B9EA29-7FE0-D1B1-C178-02EFE942F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0" y="19050"/>
            <a:ext cx="7143750" cy="6838950"/>
          </a:xfrm>
          <a:prstGeom prst="rect">
            <a:avLst/>
          </a:prstGeom>
        </p:spPr>
      </p:pic>
    </p:spTree>
    <p:extLst>
      <p:ext uri="{BB962C8B-B14F-4D97-AF65-F5344CB8AC3E}">
        <p14:creationId xmlns:p14="http://schemas.microsoft.com/office/powerpoint/2010/main" val="630552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8A98-B47A-2070-F07D-8AA561C4AE63}"/>
              </a:ext>
            </a:extLst>
          </p:cNvPr>
          <p:cNvSpPr>
            <a:spLocks noGrp="1"/>
          </p:cNvSpPr>
          <p:nvPr>
            <p:ph type="title"/>
          </p:nvPr>
        </p:nvSpPr>
        <p:spPr>
          <a:xfrm>
            <a:off x="517870" y="978408"/>
            <a:ext cx="5718338" cy="4870457"/>
          </a:xfrm>
        </p:spPr>
        <p:txBody>
          <a:bodyPr>
            <a:normAutofit fontScale="90000"/>
          </a:bodyPr>
          <a:lstStyle/>
          <a:p>
            <a:r>
              <a:rPr lang="en-US" dirty="0"/>
              <a:t>Expect (Demand)</a:t>
            </a:r>
            <a:br>
              <a:rPr lang="en-US" dirty="0"/>
            </a:br>
            <a:r>
              <a:rPr lang="en-US" sz="3600" dirty="0"/>
              <a:t>Respect for all is clear</a:t>
            </a:r>
            <a:br>
              <a:rPr lang="en-US" sz="3600" dirty="0"/>
            </a:br>
            <a:br>
              <a:rPr lang="en-US" sz="3600" dirty="0"/>
            </a:br>
            <a:r>
              <a:rPr lang="en-US" sz="3600" dirty="0"/>
              <a:t>Safe environment for risk taking (questions, opinions, and sharing…remember where they were)</a:t>
            </a:r>
            <a:br>
              <a:rPr lang="en-US" sz="3600" dirty="0"/>
            </a:br>
            <a:br>
              <a:rPr lang="en-US" sz="3600" dirty="0"/>
            </a:br>
            <a:r>
              <a:rPr lang="en-US" sz="3600" dirty="0"/>
              <a:t>Praise on par with peers (exaggerated praise is not helpful)</a:t>
            </a:r>
            <a:br>
              <a:rPr lang="en-US" sz="3600" dirty="0"/>
            </a:br>
            <a:endParaRPr lang="en-US" dirty="0"/>
          </a:p>
        </p:txBody>
      </p:sp>
      <p:pic>
        <p:nvPicPr>
          <p:cNvPr id="5" name="Content Placeholder 4" descr="Diagram, engineering drawing&#10;&#10;Description automatically generated">
            <a:extLst>
              <a:ext uri="{FF2B5EF4-FFF2-40B4-BE49-F238E27FC236}">
                <a16:creationId xmlns:a16="http://schemas.microsoft.com/office/drawing/2014/main" id="{0737F84B-D51E-06B8-DB9F-10746034FA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0"/>
            <a:ext cx="6096000" cy="6857999"/>
          </a:xfrm>
        </p:spPr>
      </p:pic>
    </p:spTree>
    <p:extLst>
      <p:ext uri="{BB962C8B-B14F-4D97-AF65-F5344CB8AC3E}">
        <p14:creationId xmlns:p14="http://schemas.microsoft.com/office/powerpoint/2010/main" val="1196763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B33A2-C3A6-7E74-2D7D-7ADB71FA9C49}"/>
              </a:ext>
            </a:extLst>
          </p:cNvPr>
          <p:cNvSpPr>
            <a:spLocks noGrp="1"/>
          </p:cNvSpPr>
          <p:nvPr>
            <p:ph type="title"/>
          </p:nvPr>
        </p:nvSpPr>
        <p:spPr>
          <a:xfrm>
            <a:off x="517870" y="978408"/>
            <a:ext cx="11204738" cy="5700688"/>
          </a:xfrm>
        </p:spPr>
        <p:txBody>
          <a:bodyPr>
            <a:normAutofit fontScale="90000"/>
          </a:bodyPr>
          <a:lstStyle/>
          <a:p>
            <a:r>
              <a:rPr lang="en-US" sz="4000" dirty="0"/>
              <a:t>The Simple not Really </a:t>
            </a:r>
            <a:br>
              <a:rPr lang="en-US" sz="4000" dirty="0"/>
            </a:br>
            <a:r>
              <a:rPr lang="en-US" sz="4000" dirty="0"/>
              <a:t>Simple</a:t>
            </a:r>
            <a:br>
              <a:rPr lang="en-US" sz="4000" dirty="0"/>
            </a:br>
            <a:r>
              <a:rPr lang="en-US" sz="4000" dirty="0"/>
              <a:t>Terrible to feel “simple”</a:t>
            </a:r>
            <a:br>
              <a:rPr lang="en-US" sz="4000" dirty="0"/>
            </a:br>
            <a:br>
              <a:rPr lang="en-US" sz="4000" dirty="0"/>
            </a:br>
            <a:r>
              <a:rPr lang="en-US" sz="4000" dirty="0"/>
              <a:t>-</a:t>
            </a:r>
            <a:r>
              <a:rPr lang="en-US" sz="2700" dirty="0"/>
              <a:t>Note taking</a:t>
            </a:r>
            <a:br>
              <a:rPr lang="en-US" sz="2700" dirty="0"/>
            </a:br>
            <a:r>
              <a:rPr lang="en-US" sz="2700" dirty="0"/>
              <a:t>-Study habits</a:t>
            </a:r>
            <a:br>
              <a:rPr lang="en-US" sz="2700" dirty="0"/>
            </a:br>
            <a:r>
              <a:rPr lang="en-US" sz="2700" dirty="0"/>
              <a:t>-Working in a team</a:t>
            </a:r>
            <a:br>
              <a:rPr lang="en-US" sz="2700" dirty="0"/>
            </a:br>
            <a:r>
              <a:rPr lang="en-US" sz="2700" dirty="0"/>
              <a:t>-Leadership</a:t>
            </a:r>
            <a:br>
              <a:rPr lang="en-US" sz="2700" dirty="0"/>
            </a:br>
            <a:r>
              <a:rPr lang="en-US" sz="2700" dirty="0"/>
              <a:t>-Sharing opinions appropriately </a:t>
            </a:r>
            <a:br>
              <a:rPr lang="en-US" sz="2700" dirty="0"/>
            </a:br>
            <a:r>
              <a:rPr lang="en-US" sz="2700" dirty="0"/>
              <a:t>-Accepting even constructive </a:t>
            </a:r>
            <a:br>
              <a:rPr lang="en-US" sz="2700" dirty="0"/>
            </a:br>
            <a:r>
              <a:rPr lang="en-US" sz="2700" dirty="0"/>
              <a:t> correction</a:t>
            </a:r>
            <a:br>
              <a:rPr lang="en-US" sz="2700" dirty="0"/>
            </a:br>
            <a:r>
              <a:rPr lang="en-US" sz="2700" dirty="0"/>
              <a:t>-Not “Giving up” at the first sign </a:t>
            </a:r>
            <a:br>
              <a:rPr lang="en-US" sz="2700" dirty="0"/>
            </a:br>
            <a:r>
              <a:rPr lang="en-US" sz="2700" dirty="0"/>
              <a:t> of difficulty</a:t>
            </a:r>
            <a:br>
              <a:rPr lang="en-US" sz="3200" dirty="0"/>
            </a:br>
            <a:endParaRPr lang="en-US" sz="3200" dirty="0"/>
          </a:p>
        </p:txBody>
      </p:sp>
      <p:pic>
        <p:nvPicPr>
          <p:cNvPr id="4" name="Picture 3" descr="Diagram">
            <a:extLst>
              <a:ext uri="{FF2B5EF4-FFF2-40B4-BE49-F238E27FC236}">
                <a16:creationId xmlns:a16="http://schemas.microsoft.com/office/drawing/2014/main" id="{696B5DA3-9208-A433-5FCB-ABFA94F35DC9}"/>
              </a:ext>
            </a:extLst>
          </p:cNvPr>
          <p:cNvPicPr>
            <a:picLocks noChangeAspect="1"/>
          </p:cNvPicPr>
          <p:nvPr/>
        </p:nvPicPr>
        <p:blipFill>
          <a:blip r:embed="rId2"/>
          <a:stretch>
            <a:fillRect/>
          </a:stretch>
        </p:blipFill>
        <p:spPr>
          <a:xfrm>
            <a:off x="5817140" y="0"/>
            <a:ext cx="6374859" cy="6858000"/>
          </a:xfrm>
          <a:prstGeom prst="rect">
            <a:avLst/>
          </a:prstGeom>
        </p:spPr>
      </p:pic>
    </p:spTree>
    <p:extLst>
      <p:ext uri="{BB962C8B-B14F-4D97-AF65-F5344CB8AC3E}">
        <p14:creationId xmlns:p14="http://schemas.microsoft.com/office/powerpoint/2010/main" val="149283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5071-A800-E476-9952-179CAE7F6081}"/>
              </a:ext>
            </a:extLst>
          </p:cNvPr>
          <p:cNvSpPr>
            <a:spLocks noGrp="1"/>
          </p:cNvSpPr>
          <p:nvPr>
            <p:ph type="title"/>
          </p:nvPr>
        </p:nvSpPr>
        <p:spPr/>
        <p:txBody>
          <a:bodyPr>
            <a:normAutofit fontScale="90000"/>
          </a:bodyPr>
          <a:lstStyle/>
          <a:p>
            <a:r>
              <a:rPr lang="en-US" dirty="0"/>
              <a:t>Remember……</a:t>
            </a:r>
            <a:br>
              <a:rPr lang="en-US" dirty="0"/>
            </a:br>
            <a:r>
              <a:rPr lang="en-US" dirty="0"/>
              <a:t>Optimism in the Face of </a:t>
            </a:r>
            <a:br>
              <a:rPr lang="en-US" dirty="0"/>
            </a:br>
            <a:r>
              <a:rPr lang="en-US" dirty="0"/>
              <a:t>Endless </a:t>
            </a:r>
            <a:br>
              <a:rPr lang="en-US" dirty="0"/>
            </a:br>
            <a:r>
              <a:rPr lang="en-US" dirty="0"/>
              <a:t>Failure is </a:t>
            </a:r>
            <a:br>
              <a:rPr lang="en-US" dirty="0"/>
            </a:br>
            <a:r>
              <a:rPr lang="en-US" dirty="0"/>
              <a:t>Difficult</a:t>
            </a:r>
          </a:p>
        </p:txBody>
      </p:sp>
      <p:pic>
        <p:nvPicPr>
          <p:cNvPr id="5" name="Picture 4" descr="A drawing of a bicycle&#10;&#10;Description automatically generated with medium confidence">
            <a:extLst>
              <a:ext uri="{FF2B5EF4-FFF2-40B4-BE49-F238E27FC236}">
                <a16:creationId xmlns:a16="http://schemas.microsoft.com/office/drawing/2014/main" id="{0719B150-BC4C-175B-99F8-7BD515375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450" y="133350"/>
            <a:ext cx="6048527" cy="6591300"/>
          </a:xfrm>
          <a:prstGeom prst="rect">
            <a:avLst/>
          </a:prstGeom>
        </p:spPr>
      </p:pic>
    </p:spTree>
    <p:extLst>
      <p:ext uri="{BB962C8B-B14F-4D97-AF65-F5344CB8AC3E}">
        <p14:creationId xmlns:p14="http://schemas.microsoft.com/office/powerpoint/2010/main" val="3847139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1D5E-5140-9EF5-5860-8FDA280C3F6E}"/>
              </a:ext>
            </a:extLst>
          </p:cNvPr>
          <p:cNvSpPr>
            <a:spLocks noGrp="1"/>
          </p:cNvSpPr>
          <p:nvPr>
            <p:ph type="title"/>
          </p:nvPr>
        </p:nvSpPr>
        <p:spPr>
          <a:xfrm>
            <a:off x="517870" y="978408"/>
            <a:ext cx="11230182" cy="5621175"/>
          </a:xfrm>
        </p:spPr>
        <p:txBody>
          <a:bodyPr>
            <a:normAutofit fontScale="90000"/>
          </a:bodyPr>
          <a:lstStyle/>
          <a:p>
            <a:r>
              <a:rPr lang="en-US" dirty="0"/>
              <a:t>Being </a:t>
            </a:r>
            <a:br>
              <a:rPr lang="en-US" dirty="0"/>
            </a:br>
            <a:r>
              <a:rPr lang="en-US" dirty="0"/>
              <a:t>“simple” </a:t>
            </a:r>
            <a:br>
              <a:rPr lang="en-US" dirty="0"/>
            </a:br>
            <a:r>
              <a:rPr lang="en-US" dirty="0"/>
              <a:t>becomes the </a:t>
            </a:r>
            <a:br>
              <a:rPr lang="en-US" dirty="0"/>
            </a:br>
            <a:r>
              <a:rPr lang="en-US" dirty="0"/>
              <a:t>disability……</a:t>
            </a:r>
            <a:br>
              <a:rPr lang="en-US" dirty="0"/>
            </a:br>
            <a:r>
              <a:rPr lang="en-US" dirty="0"/>
              <a:t>We are in the </a:t>
            </a:r>
            <a:br>
              <a:rPr lang="en-US" dirty="0"/>
            </a:br>
            <a:r>
              <a:rPr lang="en-US" dirty="0"/>
              <a:t>business of </a:t>
            </a:r>
            <a:br>
              <a:rPr lang="en-US" dirty="0"/>
            </a:br>
            <a:r>
              <a:rPr lang="en-US" dirty="0"/>
              <a:t>OPTIMISM!!!</a:t>
            </a:r>
          </a:p>
        </p:txBody>
      </p:sp>
      <p:pic>
        <p:nvPicPr>
          <p:cNvPr id="5" name="Picture 4" descr="Diagram">
            <a:extLst>
              <a:ext uri="{FF2B5EF4-FFF2-40B4-BE49-F238E27FC236}">
                <a16:creationId xmlns:a16="http://schemas.microsoft.com/office/drawing/2014/main" id="{05FD85AF-5FA1-98F1-5350-63AE988A6C4D}"/>
              </a:ext>
            </a:extLst>
          </p:cNvPr>
          <p:cNvPicPr>
            <a:picLocks noChangeAspect="1"/>
          </p:cNvPicPr>
          <p:nvPr/>
        </p:nvPicPr>
        <p:blipFill>
          <a:blip r:embed="rId2"/>
          <a:stretch>
            <a:fillRect/>
          </a:stretch>
        </p:blipFill>
        <p:spPr>
          <a:xfrm>
            <a:off x="6050588" y="0"/>
            <a:ext cx="6141412" cy="6858000"/>
          </a:xfrm>
          <a:prstGeom prst="rect">
            <a:avLst/>
          </a:prstGeom>
        </p:spPr>
      </p:pic>
    </p:spTree>
    <p:extLst>
      <p:ext uri="{BB962C8B-B14F-4D97-AF65-F5344CB8AC3E}">
        <p14:creationId xmlns:p14="http://schemas.microsoft.com/office/powerpoint/2010/main" val="2970797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BEC44CD-E290-4D60-A056-5BA05B182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ull frame photo of abstract curved patterns">
            <a:extLst>
              <a:ext uri="{FF2B5EF4-FFF2-40B4-BE49-F238E27FC236}">
                <a16:creationId xmlns:a16="http://schemas.microsoft.com/office/drawing/2014/main" id="{90A510F4-4C29-A30A-1505-1BBCC3E197C4}"/>
              </a:ext>
            </a:extLst>
          </p:cNvPr>
          <p:cNvPicPr>
            <a:picLocks noChangeAspect="1"/>
          </p:cNvPicPr>
          <p:nvPr/>
        </p:nvPicPr>
        <p:blipFill rotWithShape="1">
          <a:blip r:embed="rId2">
            <a:alphaModFix amt="40000"/>
          </a:blip>
          <a:srcRect t="20796" b="22954"/>
          <a:stretch/>
        </p:blipFill>
        <p:spPr>
          <a:xfrm>
            <a:off x="-2" y="-4"/>
            <a:ext cx="12192001" cy="6858001"/>
          </a:xfrm>
          <a:prstGeom prst="rect">
            <a:avLst/>
          </a:prstGeom>
        </p:spPr>
      </p:pic>
      <p:sp>
        <p:nvSpPr>
          <p:cNvPr id="2" name="Title 1">
            <a:extLst>
              <a:ext uri="{FF2B5EF4-FFF2-40B4-BE49-F238E27FC236}">
                <a16:creationId xmlns:a16="http://schemas.microsoft.com/office/drawing/2014/main" id="{2C848672-4412-0EBC-33A1-87273D513D07}"/>
              </a:ext>
            </a:extLst>
          </p:cNvPr>
          <p:cNvSpPr>
            <a:spLocks noGrp="1"/>
          </p:cNvSpPr>
          <p:nvPr>
            <p:ph type="ctrTitle"/>
          </p:nvPr>
        </p:nvSpPr>
        <p:spPr>
          <a:xfrm>
            <a:off x="517870" y="978408"/>
            <a:ext cx="5021182" cy="2334248"/>
          </a:xfrm>
        </p:spPr>
        <p:txBody>
          <a:bodyPr anchor="t">
            <a:normAutofit/>
          </a:bodyPr>
          <a:lstStyle/>
          <a:p>
            <a:endParaRPr lang="en-US">
              <a:solidFill>
                <a:srgbClr val="FFFFFF"/>
              </a:solidFill>
            </a:endParaRPr>
          </a:p>
        </p:txBody>
      </p:sp>
      <p:sp>
        <p:nvSpPr>
          <p:cNvPr id="3" name="Subtitle 2">
            <a:extLst>
              <a:ext uri="{FF2B5EF4-FFF2-40B4-BE49-F238E27FC236}">
                <a16:creationId xmlns:a16="http://schemas.microsoft.com/office/drawing/2014/main" id="{4468A12C-7105-80F8-72DA-A0F7B841E504}"/>
              </a:ext>
            </a:extLst>
          </p:cNvPr>
          <p:cNvSpPr>
            <a:spLocks noGrp="1"/>
          </p:cNvSpPr>
          <p:nvPr>
            <p:ph type="subTitle" idx="1"/>
          </p:nvPr>
        </p:nvSpPr>
        <p:spPr>
          <a:xfrm>
            <a:off x="6652366" y="0"/>
            <a:ext cx="5040785" cy="5846617"/>
          </a:xfrm>
        </p:spPr>
        <p:txBody>
          <a:bodyPr anchor="b">
            <a:normAutofit/>
          </a:bodyPr>
          <a:lstStyle/>
          <a:p>
            <a:r>
              <a:rPr lang="en-US" sz="4400" b="1" i="0" dirty="0">
                <a:solidFill>
                  <a:srgbClr val="FFFFFF"/>
                </a:solidFill>
              </a:rPr>
              <a:t>Self Advocacy </a:t>
            </a:r>
            <a:endParaRPr lang="en-US" sz="3200" b="1" i="0" dirty="0">
              <a:solidFill>
                <a:srgbClr val="FFFFFF"/>
              </a:solidFill>
            </a:endParaRPr>
          </a:p>
          <a:p>
            <a:r>
              <a:rPr lang="en-US" sz="3200" b="1" i="0" dirty="0">
                <a:solidFill>
                  <a:srgbClr val="FFFFFF"/>
                </a:solidFill>
              </a:rPr>
              <a:t>Perhaps nothing more important for the adult student than the ability to speak up for themselves.</a:t>
            </a:r>
          </a:p>
          <a:p>
            <a:r>
              <a:rPr lang="en-US" sz="3200" b="1" i="0" dirty="0">
                <a:solidFill>
                  <a:srgbClr val="FFFFFF"/>
                </a:solidFill>
              </a:rPr>
              <a:t>  </a:t>
            </a:r>
          </a:p>
          <a:p>
            <a:r>
              <a:rPr lang="en-US" sz="3200" b="1" i="0" dirty="0">
                <a:solidFill>
                  <a:srgbClr val="FFFFFF"/>
                </a:solidFill>
              </a:rPr>
              <a:t>To formulate an opinion they believe in, express it, and defend it. </a:t>
            </a:r>
          </a:p>
        </p:txBody>
      </p:sp>
      <p:sp>
        <p:nvSpPr>
          <p:cNvPr id="19" name="Rectangle 18">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 engineering drawing&#10;&#10;Description automatically generated">
            <a:extLst>
              <a:ext uri="{FF2B5EF4-FFF2-40B4-BE49-F238E27FC236}">
                <a16:creationId xmlns:a16="http://schemas.microsoft.com/office/drawing/2014/main" id="{DB7C7AEA-212C-5C4E-2797-1E4126C89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6143721" cy="6858000"/>
          </a:xfrm>
          <a:prstGeom prst="rect">
            <a:avLst/>
          </a:prstGeom>
        </p:spPr>
      </p:pic>
    </p:spTree>
    <p:extLst>
      <p:ext uri="{BB962C8B-B14F-4D97-AF65-F5344CB8AC3E}">
        <p14:creationId xmlns:p14="http://schemas.microsoft.com/office/powerpoint/2010/main" val="2128915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EC0E-7B4D-3DE5-9D96-E6505668F098}"/>
              </a:ext>
            </a:extLst>
          </p:cNvPr>
          <p:cNvSpPr>
            <a:spLocks noGrp="1"/>
          </p:cNvSpPr>
          <p:nvPr>
            <p:ph type="title"/>
          </p:nvPr>
        </p:nvSpPr>
        <p:spPr>
          <a:xfrm>
            <a:off x="517869" y="978408"/>
            <a:ext cx="11329573" cy="4870457"/>
          </a:xfrm>
        </p:spPr>
        <p:txBody>
          <a:bodyPr>
            <a:normAutofit fontScale="90000"/>
          </a:bodyPr>
          <a:lstStyle/>
          <a:p>
            <a:r>
              <a:rPr lang="en-US" dirty="0"/>
              <a:t>Challenge of Self Advocacy</a:t>
            </a:r>
            <a:br>
              <a:rPr lang="en-US" dirty="0"/>
            </a:br>
            <a:r>
              <a:rPr lang="en-US" sz="3200" dirty="0"/>
              <a:t>Students tend to speak in short and incomplete sentences</a:t>
            </a:r>
            <a:br>
              <a:rPr lang="en-US" sz="3200" dirty="0"/>
            </a:br>
            <a:r>
              <a:rPr lang="en-US" sz="3200" dirty="0"/>
              <a:t>(they have been allowed to by supportive staff that plays the roll of interpreter) </a:t>
            </a:r>
            <a:br>
              <a:rPr lang="en-US" sz="3200" dirty="0"/>
            </a:br>
            <a:br>
              <a:rPr lang="en-US" sz="3200" dirty="0"/>
            </a:br>
            <a:r>
              <a:rPr lang="en-US" sz="3200" dirty="0"/>
              <a:t>Struggle with forming logical basis for statements</a:t>
            </a:r>
            <a:br>
              <a:rPr lang="en-US" sz="3200" dirty="0"/>
            </a:br>
            <a:br>
              <a:rPr lang="en-US" sz="3200" dirty="0"/>
            </a:br>
            <a:r>
              <a:rPr lang="en-US" sz="3200" dirty="0"/>
              <a:t>Difficulty participating in groups larger than 1 or 2  (again often due to learning in small groups with the same teachers)</a:t>
            </a:r>
            <a:endParaRPr lang="en-US" dirty="0"/>
          </a:p>
        </p:txBody>
      </p:sp>
    </p:spTree>
    <p:extLst>
      <p:ext uri="{BB962C8B-B14F-4D97-AF65-F5344CB8AC3E}">
        <p14:creationId xmlns:p14="http://schemas.microsoft.com/office/powerpoint/2010/main" val="2893451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B884-29AA-BD07-E895-D02A9FFA49A8}"/>
              </a:ext>
            </a:extLst>
          </p:cNvPr>
          <p:cNvSpPr>
            <a:spLocks noGrp="1"/>
          </p:cNvSpPr>
          <p:nvPr>
            <p:ph type="title"/>
          </p:nvPr>
        </p:nvSpPr>
        <p:spPr/>
        <p:txBody>
          <a:bodyPr>
            <a:normAutofit fontScale="90000"/>
          </a:bodyPr>
          <a:lstStyle/>
          <a:p>
            <a:r>
              <a:rPr lang="en-US" dirty="0"/>
              <a:t>My life lesson for the kids….</a:t>
            </a:r>
            <a:br>
              <a:rPr lang="en-US" dirty="0"/>
            </a:br>
            <a:br>
              <a:rPr lang="en-US" dirty="0"/>
            </a:br>
            <a:br>
              <a:rPr lang="en-US" dirty="0"/>
            </a:br>
            <a:r>
              <a:rPr lang="en-US" dirty="0"/>
              <a:t>….they aren’t </a:t>
            </a:r>
            <a:br>
              <a:rPr lang="en-US" dirty="0"/>
            </a:br>
            <a:br>
              <a:rPr lang="en-US" dirty="0"/>
            </a:br>
            <a:endParaRPr lang="en-US" dirty="0"/>
          </a:p>
        </p:txBody>
      </p:sp>
      <p:pic>
        <p:nvPicPr>
          <p:cNvPr id="9" name="Content Placeholder 8" descr="Diagram">
            <a:extLst>
              <a:ext uri="{FF2B5EF4-FFF2-40B4-BE49-F238E27FC236}">
                <a16:creationId xmlns:a16="http://schemas.microsoft.com/office/drawing/2014/main" id="{6A0B443D-5D76-5C80-5FCA-84588D867E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0408" y="0"/>
            <a:ext cx="6491591" cy="6857999"/>
          </a:xfrm>
        </p:spPr>
      </p:pic>
    </p:spTree>
    <p:extLst>
      <p:ext uri="{BB962C8B-B14F-4D97-AF65-F5344CB8AC3E}">
        <p14:creationId xmlns:p14="http://schemas.microsoft.com/office/powerpoint/2010/main" val="1868750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B0-899B-52E8-6CAA-E83ECE4B597F}"/>
              </a:ext>
            </a:extLst>
          </p:cNvPr>
          <p:cNvSpPr>
            <a:spLocks noGrp="1"/>
          </p:cNvSpPr>
          <p:nvPr>
            <p:ph type="title"/>
          </p:nvPr>
        </p:nvSpPr>
        <p:spPr>
          <a:xfrm>
            <a:off x="478113" y="779625"/>
            <a:ext cx="5021182" cy="4870457"/>
          </a:xfrm>
        </p:spPr>
        <p:txBody>
          <a:bodyPr>
            <a:normAutofit fontScale="90000"/>
          </a:bodyPr>
          <a:lstStyle/>
          <a:p>
            <a:r>
              <a:rPr lang="en-US" dirty="0"/>
              <a:t>Social Impact</a:t>
            </a:r>
            <a:br>
              <a:rPr lang="en-US" dirty="0"/>
            </a:br>
            <a:r>
              <a:rPr lang="en-US" sz="2800" dirty="0"/>
              <a:t>They generally run with kids “like them”</a:t>
            </a:r>
            <a:br>
              <a:rPr lang="en-US" sz="2800" dirty="0"/>
            </a:br>
            <a:br>
              <a:rPr lang="en-US" sz="2800" dirty="0"/>
            </a:br>
            <a:r>
              <a:rPr lang="en-US" sz="2800" dirty="0"/>
              <a:t>Run with kids that also “fail” a lot </a:t>
            </a:r>
            <a:br>
              <a:rPr lang="en-US" sz="2800" dirty="0"/>
            </a:br>
            <a:br>
              <a:rPr lang="en-US" sz="2800" dirty="0"/>
            </a:br>
            <a:r>
              <a:rPr lang="en-US" sz="2800" dirty="0"/>
              <a:t>Failure or disability become a shared trait that is safe.  But it is not the world they will live in</a:t>
            </a:r>
            <a:br>
              <a:rPr lang="en-US" sz="2800" dirty="0"/>
            </a:br>
            <a:br>
              <a:rPr lang="en-US" sz="2800" dirty="0"/>
            </a:br>
            <a:r>
              <a:rPr lang="en-US" sz="2800" dirty="0"/>
              <a:t>They need friendships based on more than shared shortcomings</a:t>
            </a:r>
            <a:endParaRPr lang="en-US" dirty="0"/>
          </a:p>
        </p:txBody>
      </p:sp>
      <p:pic>
        <p:nvPicPr>
          <p:cNvPr id="5" name="Content Placeholder 4" descr="Diagram&#10;&#10;Description automatically generated">
            <a:extLst>
              <a:ext uri="{FF2B5EF4-FFF2-40B4-BE49-F238E27FC236}">
                <a16:creationId xmlns:a16="http://schemas.microsoft.com/office/drawing/2014/main" id="{1C3530A3-830D-A27D-C8B8-8A522CD78B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0"/>
            <a:ext cx="6095999" cy="6858000"/>
          </a:xfrm>
        </p:spPr>
      </p:pic>
    </p:spTree>
    <p:extLst>
      <p:ext uri="{BB962C8B-B14F-4D97-AF65-F5344CB8AC3E}">
        <p14:creationId xmlns:p14="http://schemas.microsoft.com/office/powerpoint/2010/main" val="3932044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22305-F5DF-A02B-2C46-1F4EE6F3965F}"/>
              </a:ext>
            </a:extLst>
          </p:cNvPr>
          <p:cNvSpPr>
            <a:spLocks noGrp="1"/>
          </p:cNvSpPr>
          <p:nvPr>
            <p:ph type="title"/>
          </p:nvPr>
        </p:nvSpPr>
        <p:spPr>
          <a:xfrm>
            <a:off x="517870" y="978408"/>
            <a:ext cx="11349452" cy="4870457"/>
          </a:xfrm>
        </p:spPr>
        <p:txBody>
          <a:bodyPr>
            <a:normAutofit fontScale="90000"/>
          </a:bodyPr>
          <a:lstStyle/>
          <a:p>
            <a:r>
              <a:rPr lang="en-US" dirty="0"/>
              <a:t>Real World Problems</a:t>
            </a:r>
            <a:br>
              <a:rPr lang="en-US" dirty="0"/>
            </a:br>
            <a:r>
              <a:rPr lang="en-US" sz="3200" dirty="0"/>
              <a:t>Difficulty with applications</a:t>
            </a:r>
            <a:br>
              <a:rPr lang="en-US" sz="3200" dirty="0"/>
            </a:br>
            <a:br>
              <a:rPr lang="en-US" sz="3200" dirty="0"/>
            </a:br>
            <a:r>
              <a:rPr lang="en-US" sz="3200" dirty="0"/>
              <a:t>Difficulty reading “specialized” material</a:t>
            </a:r>
            <a:br>
              <a:rPr lang="en-US" sz="3200" dirty="0"/>
            </a:br>
            <a:br>
              <a:rPr lang="en-US" sz="3200" dirty="0"/>
            </a:br>
            <a:r>
              <a:rPr lang="en-US" sz="3200" dirty="0"/>
              <a:t>Poor spelling (push common words correction)</a:t>
            </a:r>
            <a:br>
              <a:rPr lang="en-US" sz="3200" dirty="0"/>
            </a:br>
            <a:br>
              <a:rPr lang="en-US" sz="3200" dirty="0"/>
            </a:br>
            <a:r>
              <a:rPr lang="en-US" sz="3200" dirty="0"/>
              <a:t>Inability to deal with abstract ideas or concepts (money)</a:t>
            </a:r>
            <a:br>
              <a:rPr lang="en-US" sz="3200" dirty="0"/>
            </a:br>
            <a:br>
              <a:rPr lang="en-US" sz="3200" dirty="0"/>
            </a:br>
            <a:r>
              <a:rPr lang="en-US" sz="3200" dirty="0"/>
              <a:t>What we consider “basics” may not be to them</a:t>
            </a:r>
            <a:endParaRPr lang="en-US" dirty="0"/>
          </a:p>
        </p:txBody>
      </p:sp>
    </p:spTree>
    <p:extLst>
      <p:ext uri="{BB962C8B-B14F-4D97-AF65-F5344CB8AC3E}">
        <p14:creationId xmlns:p14="http://schemas.microsoft.com/office/powerpoint/2010/main" val="1014402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3027-B188-DAD1-164F-620D84747DF5}"/>
              </a:ext>
            </a:extLst>
          </p:cNvPr>
          <p:cNvSpPr>
            <a:spLocks noGrp="1"/>
          </p:cNvSpPr>
          <p:nvPr>
            <p:ph type="title"/>
          </p:nvPr>
        </p:nvSpPr>
        <p:spPr/>
        <p:txBody>
          <a:bodyPr>
            <a:normAutofit fontScale="90000"/>
          </a:bodyPr>
          <a:lstStyle/>
          <a:p>
            <a:r>
              <a:rPr lang="en-US" sz="4900" dirty="0"/>
              <a:t>Need a model that is not what they see as “special education”</a:t>
            </a:r>
            <a:br>
              <a:rPr lang="en-US" sz="4900" dirty="0"/>
            </a:br>
            <a:br>
              <a:rPr lang="en-US" sz="4900" dirty="0"/>
            </a:br>
            <a:r>
              <a:rPr lang="en-US" sz="4000" dirty="0"/>
              <a:t>Intentionally model skills you wish to see</a:t>
            </a: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5F00EBDD-55FD-59C6-67E7-36DC25EFF1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4088" y="139148"/>
            <a:ext cx="6131802" cy="6407956"/>
          </a:xfrm>
        </p:spPr>
      </p:pic>
    </p:spTree>
    <p:extLst>
      <p:ext uri="{BB962C8B-B14F-4D97-AF65-F5344CB8AC3E}">
        <p14:creationId xmlns:p14="http://schemas.microsoft.com/office/powerpoint/2010/main" val="1073127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2D4A-4541-302E-36EC-A99273EAC95C}"/>
              </a:ext>
            </a:extLst>
          </p:cNvPr>
          <p:cNvSpPr>
            <a:spLocks noGrp="1"/>
          </p:cNvSpPr>
          <p:nvPr>
            <p:ph type="title"/>
          </p:nvPr>
        </p:nvSpPr>
        <p:spPr>
          <a:xfrm>
            <a:off x="517870" y="978408"/>
            <a:ext cx="11250060" cy="4870457"/>
          </a:xfrm>
        </p:spPr>
        <p:txBody>
          <a:bodyPr>
            <a:normAutofit fontScale="90000"/>
          </a:bodyPr>
          <a:lstStyle/>
          <a:p>
            <a:r>
              <a:rPr lang="en-US" sz="4400" dirty="0"/>
              <a:t>Try not to be annoyed…..</a:t>
            </a:r>
            <a:br>
              <a:rPr lang="en-US" sz="3200" dirty="0"/>
            </a:br>
            <a:br>
              <a:rPr lang="en-US" sz="3200" dirty="0"/>
            </a:br>
            <a:r>
              <a:rPr lang="en-US" sz="3200" dirty="0"/>
              <a:t>They may struggle with organizing </a:t>
            </a:r>
            <a:br>
              <a:rPr lang="en-US" sz="3200" dirty="0"/>
            </a:br>
            <a:r>
              <a:rPr lang="en-US" sz="3200" dirty="0"/>
              <a:t>and prioritizing information</a:t>
            </a:r>
            <a:br>
              <a:rPr lang="en-US" sz="3200" dirty="0"/>
            </a:br>
            <a:br>
              <a:rPr lang="en-US" sz="3200" dirty="0"/>
            </a:br>
            <a:r>
              <a:rPr lang="en-US" sz="3200" dirty="0"/>
              <a:t>Difficulties identifying and </a:t>
            </a:r>
            <a:br>
              <a:rPr lang="en-US" sz="3200" dirty="0"/>
            </a:br>
            <a:r>
              <a:rPr lang="en-US" sz="3200" dirty="0"/>
              <a:t>planning the next step</a:t>
            </a:r>
            <a:br>
              <a:rPr lang="en-US" sz="3200" dirty="0"/>
            </a:br>
            <a:br>
              <a:rPr lang="en-US" sz="3200" dirty="0"/>
            </a:br>
            <a:r>
              <a:rPr lang="en-US" sz="3200" dirty="0"/>
              <a:t>May struggle with punctuality</a:t>
            </a:r>
            <a:br>
              <a:rPr lang="en-US" sz="3200" dirty="0"/>
            </a:br>
            <a:br>
              <a:rPr lang="en-US" sz="3200" dirty="0"/>
            </a:br>
            <a:r>
              <a:rPr lang="en-US" sz="3200" dirty="0"/>
              <a:t>They are NOT trying to poke the </a:t>
            </a:r>
            <a:br>
              <a:rPr lang="en-US" sz="3200" dirty="0"/>
            </a:br>
            <a:r>
              <a:rPr lang="en-US" sz="3200" dirty="0"/>
              <a:t>bear… </a:t>
            </a:r>
          </a:p>
        </p:txBody>
      </p:sp>
      <p:pic>
        <p:nvPicPr>
          <p:cNvPr id="4" name="Picture 3" descr="Diagram, engineering drawing">
            <a:extLst>
              <a:ext uri="{FF2B5EF4-FFF2-40B4-BE49-F238E27FC236}">
                <a16:creationId xmlns:a16="http://schemas.microsoft.com/office/drawing/2014/main" id="{4FE13605-B2DE-D7F0-B462-4B739CDB3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5" y="0"/>
            <a:ext cx="5850835" cy="6858000"/>
          </a:xfrm>
          <a:prstGeom prst="rect">
            <a:avLst/>
          </a:prstGeom>
        </p:spPr>
      </p:pic>
    </p:spTree>
    <p:extLst>
      <p:ext uri="{BB962C8B-B14F-4D97-AF65-F5344CB8AC3E}">
        <p14:creationId xmlns:p14="http://schemas.microsoft.com/office/powerpoint/2010/main" val="2828946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B7E8-E7D6-D959-27F3-3BF69F97809F}"/>
              </a:ext>
            </a:extLst>
          </p:cNvPr>
          <p:cNvSpPr>
            <a:spLocks noGrp="1"/>
          </p:cNvSpPr>
          <p:nvPr>
            <p:ph type="title"/>
          </p:nvPr>
        </p:nvSpPr>
        <p:spPr>
          <a:xfrm>
            <a:off x="517869" y="978408"/>
            <a:ext cx="11329573" cy="4870457"/>
          </a:xfrm>
        </p:spPr>
        <p:txBody>
          <a:bodyPr>
            <a:normAutofit fontScale="90000"/>
          </a:bodyPr>
          <a:lstStyle/>
          <a:p>
            <a:r>
              <a:rPr lang="en-US" sz="5400" dirty="0"/>
              <a:t>IEPs are in place until the age of 22</a:t>
            </a:r>
            <a:br>
              <a:rPr lang="en-US" dirty="0"/>
            </a:br>
            <a:br>
              <a:rPr lang="en-US" dirty="0"/>
            </a:br>
            <a:r>
              <a:rPr lang="en-US" sz="5400" dirty="0"/>
              <a:t>Recently rule change allows the student to retain services for school year even if they age out during the year</a:t>
            </a:r>
            <a:endParaRPr lang="en-US" dirty="0"/>
          </a:p>
        </p:txBody>
      </p:sp>
    </p:spTree>
    <p:extLst>
      <p:ext uri="{BB962C8B-B14F-4D97-AF65-F5344CB8AC3E}">
        <p14:creationId xmlns:p14="http://schemas.microsoft.com/office/powerpoint/2010/main" val="3427385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CD280-7647-2CBC-9532-A7F46BCD42F7}"/>
              </a:ext>
            </a:extLst>
          </p:cNvPr>
          <p:cNvSpPr>
            <a:spLocks noGrp="1"/>
          </p:cNvSpPr>
          <p:nvPr>
            <p:ph type="title"/>
          </p:nvPr>
        </p:nvSpPr>
        <p:spPr/>
        <p:txBody>
          <a:bodyPr>
            <a:normAutofit fontScale="90000"/>
          </a:bodyPr>
          <a:lstStyle/>
          <a:p>
            <a:r>
              <a:rPr lang="en-US" sz="3600" dirty="0"/>
              <a:t>Long term change will come with:</a:t>
            </a:r>
            <a:br>
              <a:rPr lang="en-US" sz="3600" dirty="0"/>
            </a:br>
            <a:br>
              <a:rPr lang="en-US" sz="3600" dirty="0"/>
            </a:br>
            <a:r>
              <a:rPr lang="en-US" sz="2400" dirty="0"/>
              <a:t>Adult students recognize their disability and have the tools to express what they need</a:t>
            </a:r>
            <a:br>
              <a:rPr lang="en-US" sz="2400" dirty="0"/>
            </a:br>
            <a:br>
              <a:rPr lang="en-US" sz="2400" dirty="0"/>
            </a:br>
            <a:r>
              <a:rPr lang="en-US" sz="2400" dirty="0"/>
              <a:t>Move the focus from their faults to their strengths</a:t>
            </a:r>
            <a:br>
              <a:rPr lang="en-US" sz="2400" dirty="0"/>
            </a:br>
            <a:br>
              <a:rPr lang="en-US" sz="2400" dirty="0"/>
            </a:br>
            <a:r>
              <a:rPr lang="en-US" sz="2400" dirty="0"/>
              <a:t>Have the social confidence to work (and lead) diverse groups of people </a:t>
            </a:r>
          </a:p>
        </p:txBody>
      </p:sp>
      <p:pic>
        <p:nvPicPr>
          <p:cNvPr id="5" name="Content Placeholder 4" descr="Text&#10;&#10;Description automatically generated">
            <a:extLst>
              <a:ext uri="{FF2B5EF4-FFF2-40B4-BE49-F238E27FC236}">
                <a16:creationId xmlns:a16="http://schemas.microsoft.com/office/drawing/2014/main" id="{47999A18-BE1E-5781-E6D9-1126F9FDF2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560708"/>
            <a:ext cx="6096000" cy="5705856"/>
          </a:xfrm>
        </p:spPr>
      </p:pic>
    </p:spTree>
    <p:extLst>
      <p:ext uri="{BB962C8B-B14F-4D97-AF65-F5344CB8AC3E}">
        <p14:creationId xmlns:p14="http://schemas.microsoft.com/office/powerpoint/2010/main" val="3552914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46ED-7506-E218-8862-DBB41AAEFFF3}"/>
              </a:ext>
            </a:extLst>
          </p:cNvPr>
          <p:cNvSpPr>
            <a:spLocks noGrp="1"/>
          </p:cNvSpPr>
          <p:nvPr>
            <p:ph type="title"/>
          </p:nvPr>
        </p:nvSpPr>
        <p:spPr>
          <a:xfrm>
            <a:off x="517869" y="978408"/>
            <a:ext cx="11150669" cy="4870457"/>
          </a:xfrm>
        </p:spPr>
        <p:txBody>
          <a:bodyPr>
            <a:normAutofit fontScale="90000"/>
          </a:bodyPr>
          <a:lstStyle/>
          <a:p>
            <a:r>
              <a:rPr lang="en-US" sz="4400" dirty="0"/>
              <a:t>Department of Education’s tips for adult special needs student success</a:t>
            </a:r>
            <a:br>
              <a:rPr lang="en-US" sz="4000" dirty="0"/>
            </a:br>
            <a:r>
              <a:rPr lang="en-US" sz="4000" dirty="0"/>
              <a:t>- inclusive school environment with access to</a:t>
            </a:r>
            <a:br>
              <a:rPr lang="en-US" sz="4000" dirty="0"/>
            </a:br>
            <a:r>
              <a:rPr lang="en-US" sz="4000" dirty="0"/>
              <a:t>  general education curriculum to the highest </a:t>
            </a:r>
            <a:br>
              <a:rPr lang="en-US" sz="4000" dirty="0"/>
            </a:br>
            <a:r>
              <a:rPr lang="en-US" sz="4000" dirty="0"/>
              <a:t>  degree possible</a:t>
            </a:r>
            <a:br>
              <a:rPr lang="en-US" sz="4000" dirty="0"/>
            </a:br>
            <a:r>
              <a:rPr lang="en-US" sz="4000" dirty="0"/>
              <a:t>- support students in developing self-</a:t>
            </a:r>
            <a:br>
              <a:rPr lang="en-US" sz="4000" dirty="0"/>
            </a:br>
            <a:r>
              <a:rPr lang="en-US" sz="4000" dirty="0"/>
              <a:t>  determination, leadership, and self-advocacy</a:t>
            </a:r>
            <a:br>
              <a:rPr lang="en-US" sz="4000" dirty="0"/>
            </a:br>
            <a:r>
              <a:rPr lang="en-US" sz="4000" dirty="0"/>
              <a:t>  skills </a:t>
            </a:r>
          </a:p>
        </p:txBody>
      </p:sp>
    </p:spTree>
    <p:extLst>
      <p:ext uri="{BB962C8B-B14F-4D97-AF65-F5344CB8AC3E}">
        <p14:creationId xmlns:p14="http://schemas.microsoft.com/office/powerpoint/2010/main" val="4003978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13C6-DBFC-D1DA-0FE1-CB737A4155C2}"/>
              </a:ext>
            </a:extLst>
          </p:cNvPr>
          <p:cNvSpPr>
            <a:spLocks noGrp="1"/>
          </p:cNvSpPr>
          <p:nvPr>
            <p:ph type="title"/>
          </p:nvPr>
        </p:nvSpPr>
        <p:spPr>
          <a:xfrm>
            <a:off x="517870" y="978408"/>
            <a:ext cx="11369330" cy="4870457"/>
          </a:xfrm>
        </p:spPr>
        <p:txBody>
          <a:bodyPr>
            <a:normAutofit fontScale="90000"/>
          </a:bodyPr>
          <a:lstStyle/>
          <a:p>
            <a:r>
              <a:rPr lang="en-US" sz="4000" dirty="0"/>
              <a:t>- teach communication and social skills in a </a:t>
            </a:r>
            <a:br>
              <a:rPr lang="en-US" sz="4000" dirty="0"/>
            </a:br>
            <a:r>
              <a:rPr lang="en-US" sz="4000" dirty="0"/>
              <a:t>   variety of settings</a:t>
            </a:r>
            <a:br>
              <a:rPr lang="en-US" sz="4000" dirty="0"/>
            </a:br>
            <a:r>
              <a:rPr lang="en-US" sz="4000" dirty="0"/>
              <a:t>- be willing to adjust the pace of instruction </a:t>
            </a:r>
            <a:br>
              <a:rPr lang="en-US" sz="4000" dirty="0"/>
            </a:br>
            <a:r>
              <a:rPr lang="en-US" sz="4000" dirty="0"/>
              <a:t>   (more review, multiple modes of instruction,</a:t>
            </a:r>
            <a:br>
              <a:rPr lang="en-US" sz="4000" dirty="0"/>
            </a:br>
            <a:r>
              <a:rPr lang="en-US" sz="4000" dirty="0"/>
              <a:t>   and prepping students for success with study </a:t>
            </a:r>
            <a:br>
              <a:rPr lang="en-US" sz="4000" dirty="0"/>
            </a:br>
            <a:r>
              <a:rPr lang="en-US" sz="4000" dirty="0"/>
              <a:t>   skills they may not possess)</a:t>
            </a:r>
            <a:br>
              <a:rPr lang="en-US" sz="4000" dirty="0"/>
            </a:br>
            <a:r>
              <a:rPr lang="en-US" sz="4000" dirty="0"/>
              <a:t>- success may be unfamiliar make it clear it is </a:t>
            </a:r>
            <a:br>
              <a:rPr lang="en-US" sz="4000" dirty="0"/>
            </a:br>
            <a:r>
              <a:rPr lang="en-US" sz="4000" dirty="0"/>
              <a:t>  not a fluke or luck.  They can do the work.</a:t>
            </a:r>
          </a:p>
        </p:txBody>
      </p:sp>
    </p:spTree>
    <p:extLst>
      <p:ext uri="{BB962C8B-B14F-4D97-AF65-F5344CB8AC3E}">
        <p14:creationId xmlns:p14="http://schemas.microsoft.com/office/powerpoint/2010/main" val="4251588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3692-91B5-C5E9-DFF8-E4F7A489670A}"/>
              </a:ext>
            </a:extLst>
          </p:cNvPr>
          <p:cNvSpPr>
            <a:spLocks noGrp="1"/>
          </p:cNvSpPr>
          <p:nvPr>
            <p:ph type="title"/>
          </p:nvPr>
        </p:nvSpPr>
        <p:spPr>
          <a:xfrm>
            <a:off x="480909" y="719990"/>
            <a:ext cx="11230182" cy="6138009"/>
          </a:xfrm>
        </p:spPr>
        <p:txBody>
          <a:bodyPr>
            <a:normAutofit fontScale="90000"/>
          </a:bodyPr>
          <a:lstStyle/>
          <a:p>
            <a:r>
              <a:rPr lang="en-US" sz="4000" dirty="0"/>
              <a:t>- break the goals down </a:t>
            </a:r>
            <a:br>
              <a:rPr lang="en-US" sz="4000" dirty="0"/>
            </a:br>
            <a:r>
              <a:rPr lang="en-US" sz="4000" dirty="0"/>
              <a:t>  into shorter and more </a:t>
            </a:r>
            <a:br>
              <a:rPr lang="en-US" sz="4000" dirty="0"/>
            </a:br>
            <a:r>
              <a:rPr lang="en-US" sz="4000" dirty="0"/>
              <a:t>  manageable pieces that </a:t>
            </a:r>
            <a:br>
              <a:rPr lang="en-US" sz="4000" dirty="0"/>
            </a:br>
            <a:r>
              <a:rPr lang="en-US" sz="4000" dirty="0"/>
              <a:t>  build upon each other</a:t>
            </a:r>
            <a:br>
              <a:rPr lang="en-US" sz="4000" dirty="0"/>
            </a:br>
            <a:r>
              <a:rPr lang="en-US" sz="4000" dirty="0"/>
              <a:t>- match the pace of more </a:t>
            </a:r>
            <a:br>
              <a:rPr lang="en-US" sz="4000" dirty="0"/>
            </a:br>
            <a:r>
              <a:rPr lang="en-US" sz="4000" dirty="0"/>
              <a:t>  difficult lessons with</a:t>
            </a:r>
            <a:br>
              <a:rPr lang="en-US" sz="4000" dirty="0"/>
            </a:br>
            <a:r>
              <a:rPr lang="en-US" sz="4000" dirty="0"/>
              <a:t>  greater amounts of review </a:t>
            </a:r>
            <a:br>
              <a:rPr lang="en-US" sz="4000" dirty="0"/>
            </a:br>
            <a:r>
              <a:rPr lang="en-US" sz="4000" dirty="0"/>
              <a:t>  and reinforcement</a:t>
            </a:r>
            <a:br>
              <a:rPr lang="en-US" sz="4000" dirty="0"/>
            </a:br>
            <a:r>
              <a:rPr lang="en-US" sz="4000" dirty="0"/>
              <a:t>- within the lessons build in </a:t>
            </a:r>
            <a:br>
              <a:rPr lang="en-US" sz="4000" dirty="0"/>
            </a:br>
            <a:r>
              <a:rPr lang="en-US" sz="4000" dirty="0"/>
              <a:t>  components that facilitate </a:t>
            </a:r>
            <a:br>
              <a:rPr lang="en-US" sz="4000" dirty="0"/>
            </a:br>
            <a:r>
              <a:rPr lang="en-US" sz="4000" dirty="0"/>
              <a:t>  choices and self-direction</a:t>
            </a:r>
            <a:br>
              <a:rPr lang="en-US" sz="4000" dirty="0"/>
            </a:br>
            <a:endParaRPr lang="en-US" sz="4000" dirty="0"/>
          </a:p>
        </p:txBody>
      </p:sp>
      <p:pic>
        <p:nvPicPr>
          <p:cNvPr id="4" name="Picture 3" descr="Diagram">
            <a:extLst>
              <a:ext uri="{FF2B5EF4-FFF2-40B4-BE49-F238E27FC236}">
                <a16:creationId xmlns:a16="http://schemas.microsoft.com/office/drawing/2014/main" id="{BF27FDD2-AE53-00C0-24E1-DE8889B51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303" y="0"/>
            <a:ext cx="5686697" cy="6858000"/>
          </a:xfrm>
          <a:prstGeom prst="rect">
            <a:avLst/>
          </a:prstGeom>
        </p:spPr>
      </p:pic>
    </p:spTree>
    <p:extLst>
      <p:ext uri="{BB962C8B-B14F-4D97-AF65-F5344CB8AC3E}">
        <p14:creationId xmlns:p14="http://schemas.microsoft.com/office/powerpoint/2010/main" val="2303824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AFBC7-184E-70D5-E63B-30567F15E020}"/>
              </a:ext>
            </a:extLst>
          </p:cNvPr>
          <p:cNvSpPr>
            <a:spLocks noGrp="1"/>
          </p:cNvSpPr>
          <p:nvPr>
            <p:ph type="title"/>
          </p:nvPr>
        </p:nvSpPr>
        <p:spPr>
          <a:xfrm>
            <a:off x="517870" y="978408"/>
            <a:ext cx="5385974" cy="4870457"/>
          </a:xfrm>
        </p:spPr>
        <p:txBody>
          <a:bodyPr>
            <a:normAutofit/>
          </a:bodyPr>
          <a:lstStyle/>
          <a:p>
            <a:r>
              <a:rPr lang="en-US" sz="3200" dirty="0"/>
              <a:t>I will check with the teacher </a:t>
            </a:r>
            <a:br>
              <a:rPr lang="en-US" sz="3200" dirty="0"/>
            </a:br>
            <a:r>
              <a:rPr lang="en-US" sz="3200" dirty="0"/>
              <a:t>about progress, but I will </a:t>
            </a:r>
            <a:br>
              <a:rPr lang="en-US" sz="3200" dirty="0"/>
            </a:br>
            <a:r>
              <a:rPr lang="en-US" sz="3200" dirty="0"/>
              <a:t>NEVER use a name with </a:t>
            </a:r>
            <a:br>
              <a:rPr lang="en-US" sz="3200" dirty="0"/>
            </a:br>
            <a:r>
              <a:rPr lang="en-US" sz="3200" dirty="0"/>
              <a:t>other students present (you </a:t>
            </a:r>
            <a:br>
              <a:rPr lang="en-US" sz="3200" dirty="0"/>
            </a:br>
            <a:r>
              <a:rPr lang="en-US" sz="3200" dirty="0"/>
              <a:t>will not either it can be a </a:t>
            </a:r>
            <a:br>
              <a:rPr lang="en-US" sz="3200" dirty="0"/>
            </a:br>
            <a:r>
              <a:rPr lang="en-US" sz="3200" dirty="0"/>
              <a:t>problem) (FERPA)</a:t>
            </a:r>
            <a:br>
              <a:rPr lang="en-US" sz="3200" dirty="0"/>
            </a:br>
            <a:br>
              <a:rPr lang="en-US" sz="3200" dirty="0"/>
            </a:br>
            <a:endParaRPr lang="en-US" sz="3200" dirty="0"/>
          </a:p>
        </p:txBody>
      </p:sp>
      <p:pic>
        <p:nvPicPr>
          <p:cNvPr id="4" name="Picture 3" descr="Diagram">
            <a:extLst>
              <a:ext uri="{FF2B5EF4-FFF2-40B4-BE49-F238E27FC236}">
                <a16:creationId xmlns:a16="http://schemas.microsoft.com/office/drawing/2014/main" id="{91755A72-E6A8-D8EE-07D9-B3DFAA1F9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938" y="0"/>
            <a:ext cx="6162062" cy="6858000"/>
          </a:xfrm>
          <a:prstGeom prst="rect">
            <a:avLst/>
          </a:prstGeom>
        </p:spPr>
      </p:pic>
    </p:spTree>
    <p:extLst>
      <p:ext uri="{BB962C8B-B14F-4D97-AF65-F5344CB8AC3E}">
        <p14:creationId xmlns:p14="http://schemas.microsoft.com/office/powerpoint/2010/main" val="92221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9AEE-7688-38CB-9409-B57A66EEACF2}"/>
              </a:ext>
            </a:extLst>
          </p:cNvPr>
          <p:cNvSpPr>
            <a:spLocks noGrp="1"/>
          </p:cNvSpPr>
          <p:nvPr>
            <p:ph type="title"/>
          </p:nvPr>
        </p:nvSpPr>
        <p:spPr>
          <a:xfrm>
            <a:off x="517870" y="642026"/>
            <a:ext cx="5021182" cy="6215974"/>
          </a:xfrm>
        </p:spPr>
        <p:txBody>
          <a:bodyPr>
            <a:normAutofit fontScale="90000"/>
          </a:bodyPr>
          <a:lstStyle/>
          <a:p>
            <a:r>
              <a:rPr lang="en-US" dirty="0"/>
              <a:t>The core of my job is to advocate and teach </a:t>
            </a:r>
            <a:br>
              <a:rPr lang="en-US" dirty="0"/>
            </a:br>
            <a:r>
              <a:rPr lang="en-US" dirty="0"/>
              <a:t>self-advocacy.  Everywhere and any where it is needed.</a:t>
            </a:r>
          </a:p>
        </p:txBody>
      </p:sp>
      <p:pic>
        <p:nvPicPr>
          <p:cNvPr id="5" name="Content Placeholder 4" descr="Diagram">
            <a:extLst>
              <a:ext uri="{FF2B5EF4-FFF2-40B4-BE49-F238E27FC236}">
                <a16:creationId xmlns:a16="http://schemas.microsoft.com/office/drawing/2014/main" id="{D7DB8954-4071-3D00-DCBF-0250CB7DAB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0408" y="0"/>
            <a:ext cx="6491591" cy="6858000"/>
          </a:xfrm>
        </p:spPr>
      </p:pic>
    </p:spTree>
    <p:extLst>
      <p:ext uri="{BB962C8B-B14F-4D97-AF65-F5344CB8AC3E}">
        <p14:creationId xmlns:p14="http://schemas.microsoft.com/office/powerpoint/2010/main" val="589533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981F-3844-4790-681E-373EB683AC01}"/>
              </a:ext>
            </a:extLst>
          </p:cNvPr>
          <p:cNvSpPr>
            <a:spLocks noGrp="1"/>
          </p:cNvSpPr>
          <p:nvPr>
            <p:ph type="title"/>
          </p:nvPr>
        </p:nvSpPr>
        <p:spPr/>
        <p:txBody>
          <a:bodyPr>
            <a:normAutofit fontScale="90000"/>
          </a:bodyPr>
          <a:lstStyle/>
          <a:p>
            <a:r>
              <a:rPr lang="en-US" dirty="0"/>
              <a:t>We need to not just give access to the water….</a:t>
            </a:r>
            <a:br>
              <a:rPr lang="en-US" dirty="0"/>
            </a:br>
            <a:r>
              <a:rPr lang="en-US" dirty="0"/>
              <a:t>We need to convince them to drink</a:t>
            </a:r>
          </a:p>
        </p:txBody>
      </p:sp>
      <p:pic>
        <p:nvPicPr>
          <p:cNvPr id="5" name="Content Placeholder 4" descr="Diagram&#10;&#10;Description automatically generated">
            <a:extLst>
              <a:ext uri="{FF2B5EF4-FFF2-40B4-BE49-F238E27FC236}">
                <a16:creationId xmlns:a16="http://schemas.microsoft.com/office/drawing/2014/main" id="{4B248263-5A0B-8E8A-7BA1-94516214F0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3965" y="159026"/>
            <a:ext cx="6082748" cy="6440557"/>
          </a:xfrm>
        </p:spPr>
      </p:pic>
    </p:spTree>
    <p:extLst>
      <p:ext uri="{BB962C8B-B14F-4D97-AF65-F5344CB8AC3E}">
        <p14:creationId xmlns:p14="http://schemas.microsoft.com/office/powerpoint/2010/main" val="124742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DD23-D683-4083-D501-32420188D492}"/>
              </a:ext>
            </a:extLst>
          </p:cNvPr>
          <p:cNvSpPr>
            <a:spLocks noGrp="1"/>
          </p:cNvSpPr>
          <p:nvPr>
            <p:ph type="title"/>
          </p:nvPr>
        </p:nvSpPr>
        <p:spPr>
          <a:xfrm>
            <a:off x="517870" y="978408"/>
            <a:ext cx="4267490" cy="5513832"/>
          </a:xfrm>
        </p:spPr>
        <p:txBody>
          <a:bodyPr>
            <a:normAutofit fontScale="90000"/>
          </a:bodyPr>
          <a:lstStyle/>
          <a:p>
            <a:r>
              <a:rPr lang="en-US" sz="4000" dirty="0"/>
              <a:t>We need to see them</a:t>
            </a:r>
            <a:br>
              <a:rPr lang="en-US" sz="4000" dirty="0"/>
            </a:br>
            <a:br>
              <a:rPr lang="en-US" sz="4000" dirty="0"/>
            </a:br>
            <a:r>
              <a:rPr lang="en-US" sz="4000" dirty="0"/>
              <a:t>Include them</a:t>
            </a:r>
            <a:br>
              <a:rPr lang="en-US" sz="4000" dirty="0"/>
            </a:br>
            <a:br>
              <a:rPr lang="en-US" sz="4000" dirty="0"/>
            </a:br>
            <a:r>
              <a:rPr lang="en-US" sz="4000" dirty="0"/>
              <a:t>And advocate </a:t>
            </a:r>
            <a:br>
              <a:rPr lang="en-US" sz="4000" dirty="0"/>
            </a:br>
            <a:r>
              <a:rPr lang="en-US" sz="4000" dirty="0"/>
              <a:t>for them until </a:t>
            </a:r>
            <a:br>
              <a:rPr lang="en-US" sz="4000" dirty="0"/>
            </a:br>
            <a:r>
              <a:rPr lang="en-US" sz="4000" dirty="0"/>
              <a:t>they can for themselves</a:t>
            </a:r>
            <a:br>
              <a:rPr lang="en-US" dirty="0"/>
            </a:br>
            <a:endParaRPr lang="en-US" dirty="0"/>
          </a:p>
        </p:txBody>
      </p:sp>
      <p:pic>
        <p:nvPicPr>
          <p:cNvPr id="5" name="Content Placeholder 4" descr="Diagram">
            <a:extLst>
              <a:ext uri="{FF2B5EF4-FFF2-40B4-BE49-F238E27FC236}">
                <a16:creationId xmlns:a16="http://schemas.microsoft.com/office/drawing/2014/main" id="{EC215E63-F9E7-D2C0-54DE-E5430E564E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6720" y="0"/>
            <a:ext cx="7955279" cy="6858000"/>
          </a:xfrm>
        </p:spPr>
      </p:pic>
    </p:spTree>
    <p:extLst>
      <p:ext uri="{BB962C8B-B14F-4D97-AF65-F5344CB8AC3E}">
        <p14:creationId xmlns:p14="http://schemas.microsoft.com/office/powerpoint/2010/main" val="3240139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A38883EF-ECE4-E53E-77EF-BBD0322A08E5}"/>
              </a:ext>
            </a:extLst>
          </p:cNvPr>
          <p:cNvSpPr>
            <a:spLocks noGrp="1" noChangeAspect="1" noChangeArrowheads="1"/>
          </p:cNvSpPr>
          <p:nvPr>
            <p:ph type="title"/>
          </p:nvPr>
        </p:nvSpPr>
        <p:spPr bwMode="auto">
          <a:xfrm>
            <a:off x="517526" y="718457"/>
            <a:ext cx="11674474" cy="61077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dirty="0"/>
              <a:t>My Website:</a:t>
            </a:r>
            <a:br>
              <a:rPr lang="en-US" dirty="0"/>
            </a:br>
            <a:r>
              <a:rPr lang="en-US" dirty="0"/>
              <a:t>My Books &amp; </a:t>
            </a:r>
            <a:br>
              <a:rPr lang="en-US" dirty="0"/>
            </a:br>
            <a:r>
              <a:rPr lang="en-US" dirty="0"/>
              <a:t>My Story</a:t>
            </a:r>
            <a:br>
              <a:rPr lang="en-US" dirty="0"/>
            </a:br>
            <a:br>
              <a:rPr lang="en-US" dirty="0"/>
            </a:br>
            <a:r>
              <a:rPr lang="en-US" sz="4000" dirty="0"/>
              <a:t>But if you know a trans student or any student in trouble that needs to know they are not alone email me at: </a:t>
            </a:r>
            <a:r>
              <a:rPr lang="en-US" sz="4000" dirty="0">
                <a:hlinkClick r:id="rId2"/>
              </a:rPr>
              <a:t>nulfha@nv.ccsd.net</a:t>
            </a:r>
            <a:br>
              <a:rPr lang="en-US" sz="4000" dirty="0"/>
            </a:br>
            <a:r>
              <a:rPr lang="en-US" sz="4000" dirty="0"/>
              <a:t>I will send them the Kindle version on me.</a:t>
            </a:r>
          </a:p>
        </p:txBody>
      </p:sp>
      <p:pic>
        <p:nvPicPr>
          <p:cNvPr id="7" name="Picture 6" descr="Text">
            <a:extLst>
              <a:ext uri="{FF2B5EF4-FFF2-40B4-BE49-F238E27FC236}">
                <a16:creationId xmlns:a16="http://schemas.microsoft.com/office/drawing/2014/main" id="{271704D0-75C6-86E4-B2FF-1873339B2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43" y="31750"/>
            <a:ext cx="7424057" cy="4017736"/>
          </a:xfrm>
          <a:prstGeom prst="rect">
            <a:avLst/>
          </a:prstGeom>
        </p:spPr>
      </p:pic>
    </p:spTree>
    <p:extLst>
      <p:ext uri="{BB962C8B-B14F-4D97-AF65-F5344CB8AC3E}">
        <p14:creationId xmlns:p14="http://schemas.microsoft.com/office/powerpoint/2010/main" val="289330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A520-B510-28B6-6EAB-0E56B52082A6}"/>
              </a:ext>
            </a:extLst>
          </p:cNvPr>
          <p:cNvSpPr>
            <a:spLocks noGrp="1"/>
          </p:cNvSpPr>
          <p:nvPr>
            <p:ph type="ctrTitle"/>
          </p:nvPr>
        </p:nvSpPr>
        <p:spPr>
          <a:xfrm>
            <a:off x="517870" y="0"/>
            <a:ext cx="5021183" cy="6374674"/>
          </a:xfrm>
        </p:spPr>
        <p:txBody>
          <a:bodyPr>
            <a:normAutofit fontScale="90000"/>
          </a:bodyPr>
          <a:lstStyle/>
          <a:p>
            <a:br>
              <a:rPr lang="en-US" sz="6700" dirty="0"/>
            </a:br>
            <a:br>
              <a:rPr lang="en-US" sz="6700" dirty="0"/>
            </a:br>
            <a:r>
              <a:rPr lang="en-US" sz="6700" dirty="0"/>
              <a:t>On the Outside Looking In…..</a:t>
            </a:r>
            <a:br>
              <a:rPr lang="en-US" dirty="0"/>
            </a:br>
            <a:br>
              <a:rPr lang="en-US" dirty="0"/>
            </a:br>
            <a:r>
              <a:rPr lang="en-US" dirty="0"/>
              <a:t>Helping Others</a:t>
            </a:r>
            <a:br>
              <a:rPr lang="en-US" dirty="0"/>
            </a:br>
            <a:r>
              <a:rPr lang="en-US" dirty="0"/>
              <a:t>Find a Way In</a:t>
            </a:r>
            <a:br>
              <a:rPr lang="en-US" dirty="0"/>
            </a:br>
            <a:endParaRPr lang="en-US" dirty="0"/>
          </a:p>
        </p:txBody>
      </p:sp>
      <p:pic>
        <p:nvPicPr>
          <p:cNvPr id="5" name="Picture 4" descr="A picture containing diagram">
            <a:extLst>
              <a:ext uri="{FF2B5EF4-FFF2-40B4-BE49-F238E27FC236}">
                <a16:creationId xmlns:a16="http://schemas.microsoft.com/office/drawing/2014/main" id="{DEEE5DBB-00C3-D3A9-4BCA-6FBF369B1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975" y="40058"/>
            <a:ext cx="6526025" cy="6817941"/>
          </a:xfrm>
          <a:prstGeom prst="rect">
            <a:avLst/>
          </a:prstGeom>
        </p:spPr>
      </p:pic>
    </p:spTree>
    <p:extLst>
      <p:ext uri="{BB962C8B-B14F-4D97-AF65-F5344CB8AC3E}">
        <p14:creationId xmlns:p14="http://schemas.microsoft.com/office/powerpoint/2010/main" val="3612385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437F8-BE77-B198-3A2F-E9D9127B4D66}"/>
              </a:ext>
            </a:extLst>
          </p:cNvPr>
          <p:cNvSpPr>
            <a:spLocks noGrp="1"/>
          </p:cNvSpPr>
          <p:nvPr>
            <p:ph type="ctrTitle"/>
          </p:nvPr>
        </p:nvSpPr>
        <p:spPr>
          <a:xfrm>
            <a:off x="517870" y="978408"/>
            <a:ext cx="4606580" cy="5074226"/>
          </a:xfrm>
        </p:spPr>
        <p:txBody>
          <a:bodyPr/>
          <a:lstStyle/>
          <a:p>
            <a:r>
              <a:rPr lang="en-US" dirty="0"/>
              <a:t>I do This </a:t>
            </a:r>
            <a:br>
              <a:rPr lang="en-US" dirty="0"/>
            </a:br>
            <a:r>
              <a:rPr lang="en-US" dirty="0"/>
              <a:t>Mostly </a:t>
            </a:r>
            <a:br>
              <a:rPr lang="en-US" dirty="0"/>
            </a:br>
            <a:r>
              <a:rPr lang="en-US" dirty="0"/>
              <a:t>Because I </a:t>
            </a:r>
            <a:br>
              <a:rPr lang="en-US" dirty="0"/>
            </a:br>
            <a:r>
              <a:rPr lang="en-US" dirty="0"/>
              <a:t>Love the </a:t>
            </a:r>
            <a:br>
              <a:rPr lang="en-US" dirty="0"/>
            </a:br>
            <a:r>
              <a:rPr lang="en-US" dirty="0"/>
              <a:t>Underdogs</a:t>
            </a:r>
          </a:p>
        </p:txBody>
      </p:sp>
      <p:pic>
        <p:nvPicPr>
          <p:cNvPr id="5" name="Picture 4" descr="Diagram">
            <a:extLst>
              <a:ext uri="{FF2B5EF4-FFF2-40B4-BE49-F238E27FC236}">
                <a16:creationId xmlns:a16="http://schemas.microsoft.com/office/drawing/2014/main" id="{EFA33BF5-3A1E-4822-604B-03D153564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450" y="95250"/>
            <a:ext cx="7031106" cy="6667500"/>
          </a:xfrm>
          <a:prstGeom prst="rect">
            <a:avLst/>
          </a:prstGeom>
        </p:spPr>
      </p:pic>
    </p:spTree>
    <p:extLst>
      <p:ext uri="{BB962C8B-B14F-4D97-AF65-F5344CB8AC3E}">
        <p14:creationId xmlns:p14="http://schemas.microsoft.com/office/powerpoint/2010/main" val="1223966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2703-0326-2F8C-4F80-D2E71156E944}"/>
              </a:ext>
            </a:extLst>
          </p:cNvPr>
          <p:cNvSpPr>
            <a:spLocks noGrp="1"/>
          </p:cNvSpPr>
          <p:nvPr>
            <p:ph type="title"/>
          </p:nvPr>
        </p:nvSpPr>
        <p:spPr/>
        <p:txBody>
          <a:bodyPr>
            <a:normAutofit fontScale="90000"/>
          </a:bodyPr>
          <a:lstStyle/>
          <a:p>
            <a:r>
              <a:rPr lang="en-US" dirty="0"/>
              <a:t>We forget that</a:t>
            </a:r>
            <a:br>
              <a:rPr lang="en-US" dirty="0"/>
            </a:br>
            <a:r>
              <a:rPr lang="en-US" dirty="0"/>
              <a:t>Others have a </a:t>
            </a:r>
            <a:br>
              <a:rPr lang="en-US" dirty="0"/>
            </a:br>
            <a:r>
              <a:rPr lang="en-US" dirty="0"/>
              <a:t>Different View</a:t>
            </a:r>
            <a:br>
              <a:rPr lang="en-US" dirty="0"/>
            </a:br>
            <a:r>
              <a:rPr lang="en-US" sz="4400" dirty="0"/>
              <a:t>-frustration</a:t>
            </a:r>
            <a:br>
              <a:rPr lang="en-US" sz="4400" dirty="0"/>
            </a:br>
            <a:r>
              <a:rPr lang="en-US" sz="4400" dirty="0"/>
              <a:t>-isolation</a:t>
            </a:r>
            <a:br>
              <a:rPr lang="en-US" sz="4400" dirty="0"/>
            </a:br>
            <a:r>
              <a:rPr lang="en-US" sz="4400" dirty="0"/>
              <a:t>-failure </a:t>
            </a:r>
            <a:br>
              <a:rPr lang="en-US" sz="4400" dirty="0"/>
            </a:br>
            <a:r>
              <a:rPr lang="en-US" sz="4400" dirty="0"/>
              <a:t>-Not a place of </a:t>
            </a:r>
            <a:br>
              <a:rPr lang="en-US" sz="4400" dirty="0"/>
            </a:br>
            <a:r>
              <a:rPr lang="en-US" sz="4400" dirty="0"/>
              <a:t> success for them</a:t>
            </a:r>
          </a:p>
        </p:txBody>
      </p:sp>
      <p:pic>
        <p:nvPicPr>
          <p:cNvPr id="5" name="Content Placeholder 4" descr="Diagram&#10;&#10;Description automatically generated">
            <a:extLst>
              <a:ext uri="{FF2B5EF4-FFF2-40B4-BE49-F238E27FC236}">
                <a16:creationId xmlns:a16="http://schemas.microsoft.com/office/drawing/2014/main" id="{1C063C5C-80AA-2CB6-897E-831E09F177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365760"/>
            <a:ext cx="5578130" cy="6217919"/>
          </a:xfrm>
        </p:spPr>
      </p:pic>
    </p:spTree>
    <p:extLst>
      <p:ext uri="{BB962C8B-B14F-4D97-AF65-F5344CB8AC3E}">
        <p14:creationId xmlns:p14="http://schemas.microsoft.com/office/powerpoint/2010/main" val="2336014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1DFE-A559-316B-FC4C-4F6B89CD27C6}"/>
              </a:ext>
            </a:extLst>
          </p:cNvPr>
          <p:cNvSpPr>
            <a:spLocks noGrp="1"/>
          </p:cNvSpPr>
          <p:nvPr>
            <p:ph type="title"/>
          </p:nvPr>
        </p:nvSpPr>
        <p:spPr>
          <a:xfrm>
            <a:off x="517870" y="978408"/>
            <a:ext cx="11259602" cy="4870457"/>
          </a:xfrm>
        </p:spPr>
        <p:txBody>
          <a:bodyPr/>
          <a:lstStyle/>
          <a:p>
            <a:r>
              <a:rPr lang="en-US" dirty="0"/>
              <a:t>Learning Disability:</a:t>
            </a:r>
            <a:br>
              <a:rPr lang="en-US" dirty="0"/>
            </a:br>
            <a:r>
              <a:rPr lang="en-US" sz="3200" dirty="0"/>
              <a:t>-Disorder in one or more of the central nervous system processes involved in perceiving, understanding and/or using concepts through verbal or nonverbal means</a:t>
            </a:r>
            <a:br>
              <a:rPr lang="en-US" sz="3200" dirty="0"/>
            </a:br>
            <a:br>
              <a:rPr lang="en-US" sz="3200" dirty="0"/>
            </a:br>
            <a:r>
              <a:rPr lang="en-US" sz="3200" dirty="0"/>
              <a:t>-Can be genetic or acquired and may accompany other disabilities such as deficits in sight and hearing</a:t>
            </a:r>
          </a:p>
        </p:txBody>
      </p:sp>
    </p:spTree>
    <p:extLst>
      <p:ext uri="{BB962C8B-B14F-4D97-AF65-F5344CB8AC3E}">
        <p14:creationId xmlns:p14="http://schemas.microsoft.com/office/powerpoint/2010/main" val="3982186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A3D5-F6E7-36EC-C950-5B869416E737}"/>
              </a:ext>
            </a:extLst>
          </p:cNvPr>
          <p:cNvSpPr>
            <a:spLocks noGrp="1"/>
          </p:cNvSpPr>
          <p:nvPr>
            <p:ph type="title"/>
          </p:nvPr>
        </p:nvSpPr>
        <p:spPr/>
        <p:txBody>
          <a:bodyPr/>
          <a:lstStyle/>
          <a:p>
            <a:r>
              <a:rPr lang="en-US" sz="5400" dirty="0"/>
              <a:t>Get a piece of paper and pen or pencil</a:t>
            </a:r>
            <a:br>
              <a:rPr lang="en-US" sz="5400" dirty="0"/>
            </a:br>
            <a:endParaRPr lang="en-US" dirty="0"/>
          </a:p>
        </p:txBody>
      </p:sp>
    </p:spTree>
    <p:extLst>
      <p:ext uri="{BB962C8B-B14F-4D97-AF65-F5344CB8AC3E}">
        <p14:creationId xmlns:p14="http://schemas.microsoft.com/office/powerpoint/2010/main" val="1789414433"/>
      </p:ext>
    </p:extLst>
  </p:cSld>
  <p:clrMapOvr>
    <a:masterClrMapping/>
  </p:clrMapOvr>
</p:sld>
</file>

<file path=ppt/theme/theme1.xml><?xml version="1.0" encoding="utf-8"?>
<a:theme xmlns:a="http://schemas.openxmlformats.org/drawingml/2006/main" name="GestaltVTI">
  <a:themeElements>
    <a:clrScheme name="AnalogousFromLightSeedRightStep">
      <a:dk1>
        <a:srgbClr val="000000"/>
      </a:dk1>
      <a:lt1>
        <a:srgbClr val="FFFFFF"/>
      </a:lt1>
      <a:dk2>
        <a:srgbClr val="413324"/>
      </a:dk2>
      <a:lt2>
        <a:srgbClr val="E2E7E8"/>
      </a:lt2>
      <a:accent1>
        <a:srgbClr val="E78075"/>
      </a:accent1>
      <a:accent2>
        <a:srgbClr val="DF9343"/>
      </a:accent2>
      <a:accent3>
        <a:srgbClr val="AAA556"/>
      </a:accent3>
      <a:accent4>
        <a:srgbClr val="8AB043"/>
      </a:accent4>
      <a:accent5>
        <a:srgbClr val="61B547"/>
      </a:accent5>
      <a:accent6>
        <a:srgbClr val="41B957"/>
      </a:accent6>
      <a:hlink>
        <a:srgbClr val="588C92"/>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336</TotalTime>
  <Words>1603</Words>
  <Application>Microsoft Office PowerPoint</Application>
  <PresentationFormat>Widescreen</PresentationFormat>
  <Paragraphs>44</Paragraphs>
  <Slides>42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Bierstadt</vt:lpstr>
      <vt:lpstr>GestaltVTI</vt:lpstr>
      <vt:lpstr>Hope  Abbigail  Nulf   Adult Special Education Teacher Desert Rose Adult High School</vt:lpstr>
      <vt:lpstr>Nervous for 2 reasons: 1. For 58% of you I am the first trans person you know (I need to  “represent”..) 2. The art work is mine. I have 8 books of LGBTQ cartoons I began for students like who were “shadows” on the fringe.</vt:lpstr>
      <vt:lpstr>My life lesson for the kids….   ….they aren’t   </vt:lpstr>
      <vt:lpstr>The core of my job is to advocate and teach  self-advocacy.  Everywhere and any where it is needed.</vt:lpstr>
      <vt:lpstr>  On the Outside Looking In…..  Helping Others Find a Way In </vt:lpstr>
      <vt:lpstr>I do This  Mostly  Because I  Love the  Underdogs</vt:lpstr>
      <vt:lpstr>We forget that Others have a  Different View -frustration -isolation -failure  -Not a place of   success for them</vt:lpstr>
      <vt:lpstr>Learning Disability: -Disorder in one or more of the central nervous system processes involved in perceiving, understanding and/or using concepts through verbal or nonverbal means  -Can be genetic or acquired and may accompany other disabilities such as deficits in sight and hearing</vt:lpstr>
      <vt:lpstr>Get a piece of paper and pen or pencil </vt:lpstr>
      <vt:lpstr>With your non-dominant hand write the following passage….  The assignment will not be accepted if it is illegible  You have 1 minute and 30 seconds   When I go to the next slide the timer starts….. </vt:lpstr>
      <vt:lpstr>“The moon shone brightly through the window and cast light on all of the various objects the old woman had collected throughout her life.” </vt:lpstr>
      <vt:lpstr>PowerPoint Presentation</vt:lpstr>
      <vt:lpstr>The challenge in an inclusive classroom is the removal of categorical certainties.  As a Trans  teacher I feel this one personally.  They have spent a lot of time in hallways and rooms that were designated “special” in a noncomplimentary way. </vt:lpstr>
      <vt:lpstr>Lose these words: Common Normal Typical Average Standard  Do not assume they have  been allowed to be a kite</vt:lpstr>
      <vt:lpstr>A learning Disability Manifests itself with a deficit in the following areas: attention, reasoning, processing, memory, calculation, coordination, social competence, and emotional maturity (IEPs are written for math, English, and writing with secondary goals for behavior and self advocacy)</vt:lpstr>
      <vt:lpstr>How things are: 33 % of LD students have repeated  a grade  Kids that have learning disabilities  are 31% more likely to be bullied  than general education peers  Students with learning disabilities  are twice as likely to dropout as  their general education peers  Chronic absenteeism is nearly 20%  higher with students that have learning  disabilities, and absenteeism is the #1  predictor of dropping out of school.</vt:lpstr>
      <vt:lpstr>Identifiers Fidget Restlessness Distraction Short term attention to task Interrupts or off track Losing of items needed Excessive talk Difficulty concentrating </vt:lpstr>
      <vt:lpstr>The goal is  just not to be  Noticed</vt:lpstr>
      <vt:lpstr>History is against them Years of poor decision making in the  classroom   Difficulty relating past to present  (and learning from past mistakes)  Delayed verbal responses (need time to  respond….unwilling to risk being wrong)  Difficulty transferring learned information  to practice  Trouble comprehending new information  (especially unrelated to their experience)</vt:lpstr>
      <vt:lpstr>We have Sold  Them this  Bridge Before Hard to win trust Hard to get them to buy in  And without these there is no hope</vt:lpstr>
      <vt:lpstr>Further Issues Trouble responding to questions relating to their past (classes taken, academic successes, highlights in school, and generally all the moments we could list in detail)  Problems repeating or synthesizing information heard (as with ELL students visuals are critical)  Differences sequencing events   Difficulty remembering information from reading </vt:lpstr>
      <vt:lpstr>New surroundings are difficult due to history of isolation  The strengths of a diverse classroom of which they are an integral part may be unknown to them  Consider the effects of that…</vt:lpstr>
      <vt:lpstr>Teach, model,  and live  EMPATHY  It is a vanishing skill </vt:lpstr>
      <vt:lpstr>Expect (Demand) Respect for all is clear  Safe environment for risk taking (questions, opinions, and sharing…remember where they were)  Praise on par with peers (exaggerated praise is not helpful) </vt:lpstr>
      <vt:lpstr>The Simple not Really  Simple Terrible to feel “simple”  -Note taking -Study habits -Working in a team -Leadership -Sharing opinions appropriately  -Accepting even constructive   correction -Not “Giving up” at the first sign   of difficulty </vt:lpstr>
      <vt:lpstr>Remember…… Optimism in the Face of  Endless  Failure is  Difficult</vt:lpstr>
      <vt:lpstr>Being  “simple”  becomes the  disability…… We are in the  business of  OPTIMISM!!!</vt:lpstr>
      <vt:lpstr>PowerPoint Presentation</vt:lpstr>
      <vt:lpstr>Challenge of Self Advocacy Students tend to speak in short and incomplete sentences (they have been allowed to by supportive staff that plays the roll of interpreter)   Struggle with forming logical basis for statements  Difficulty participating in groups larger than 1 or 2  (again often due to learning in small groups with the same teachers)</vt:lpstr>
      <vt:lpstr>Social Impact They generally run with kids “like them”  Run with kids that also “fail” a lot   Failure or disability become a shared trait that is safe.  But it is not the world they will live in  They need friendships based on more than shared shortcomings</vt:lpstr>
      <vt:lpstr>Real World Problems Difficulty with applications  Difficulty reading “specialized” material  Poor spelling (push common words correction)  Inability to deal with abstract ideas or concepts (money)  What we consider “basics” may not be to them</vt:lpstr>
      <vt:lpstr>Need a model that is not what they see as “special education”  Intentionally model skills you wish to see </vt:lpstr>
      <vt:lpstr>Try not to be annoyed…..  They may struggle with organizing  and prioritizing information  Difficulties identifying and  planning the next step  May struggle with punctuality  They are NOT trying to poke the  bear… </vt:lpstr>
      <vt:lpstr>IEPs are in place until the age of 22  Recently rule change allows the student to retain services for school year even if they age out during the year</vt:lpstr>
      <vt:lpstr>Long term change will come with:  Adult students recognize their disability and have the tools to express what they need  Move the focus from their faults to their strengths  Have the social confidence to work (and lead) diverse groups of people </vt:lpstr>
      <vt:lpstr>Department of Education’s tips for adult special needs student success - inclusive school environment with access to   general education curriculum to the highest    degree possible - support students in developing self-   determination, leadership, and self-advocacy   skills </vt:lpstr>
      <vt:lpstr>- teach communication and social skills in a     variety of settings - be willing to adjust the pace of instruction     (more review, multiple modes of instruction,    and prepping students for success with study     skills they may not possess) - success may be unfamiliar make it clear it is    not a fluke or luck.  They can do the work.</vt:lpstr>
      <vt:lpstr>- break the goals down    into shorter and more    manageable pieces that    build upon each other - match the pace of more    difficult lessons with   greater amounts of review    and reinforcement - within the lessons build in    components that facilitate    choices and self-direction </vt:lpstr>
      <vt:lpstr>I will check with the teacher  about progress, but I will  NEVER use a name with  other students present (you  will not either it can be a  problem) (FERPA)  </vt:lpstr>
      <vt:lpstr>We need to not just give access to the water…. We need to convince them to drink</vt:lpstr>
      <vt:lpstr>We need to see them  Include them  And advocate  for them until  they can for themselves </vt:lpstr>
      <vt:lpstr>My Website: My Books &amp;  My Story  But if you know a trans student or any student in trouble that needs to know they are not alone email me at: nulfha@nv.ccsd.net I will send them the Kindle version on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Abbigail Nulf</dc:creator>
  <cp:lastModifiedBy>Hope Abbigail Nulf</cp:lastModifiedBy>
  <cp:revision>23</cp:revision>
  <dcterms:created xsi:type="dcterms:W3CDTF">2022-08-26T15:39:26Z</dcterms:created>
  <dcterms:modified xsi:type="dcterms:W3CDTF">2022-11-03T15:41:37Z</dcterms:modified>
</cp:coreProperties>
</file>