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8" r:id="rId3"/>
    <p:sldId id="320" r:id="rId4"/>
    <p:sldId id="265" r:id="rId5"/>
    <p:sldId id="307" r:id="rId6"/>
    <p:sldId id="279" r:id="rId7"/>
    <p:sldId id="280" r:id="rId8"/>
    <p:sldId id="281" r:id="rId9"/>
    <p:sldId id="299" r:id="rId10"/>
    <p:sldId id="277" r:id="rId11"/>
    <p:sldId id="278" r:id="rId12"/>
    <p:sldId id="319" r:id="rId13"/>
    <p:sldId id="282" r:id="rId14"/>
    <p:sldId id="269" r:id="rId15"/>
    <p:sldId id="290" r:id="rId16"/>
    <p:sldId id="289" r:id="rId17"/>
    <p:sldId id="324" r:id="rId18"/>
    <p:sldId id="338" r:id="rId19"/>
    <p:sldId id="291" r:id="rId20"/>
    <p:sldId id="296" r:id="rId21"/>
    <p:sldId id="270" r:id="rId22"/>
    <p:sldId id="260" r:id="rId23"/>
    <p:sldId id="293" r:id="rId24"/>
    <p:sldId id="263" r:id="rId25"/>
    <p:sldId id="267" r:id="rId26"/>
    <p:sldId id="317" r:id="rId27"/>
    <p:sldId id="276" r:id="rId28"/>
    <p:sldId id="305" r:id="rId29"/>
    <p:sldId id="301" r:id="rId30"/>
    <p:sldId id="292" r:id="rId31"/>
    <p:sldId id="261" r:id="rId32"/>
    <p:sldId id="295" r:id="rId33"/>
    <p:sldId id="302" r:id="rId34"/>
    <p:sldId id="336" r:id="rId35"/>
    <p:sldId id="304" r:id="rId36"/>
    <p:sldId id="272" r:id="rId37"/>
    <p:sldId id="273" r:id="rId38"/>
    <p:sldId id="274" r:id="rId39"/>
    <p:sldId id="271" r:id="rId40"/>
    <p:sldId id="308" r:id="rId41"/>
    <p:sldId id="309" r:id="rId42"/>
    <p:sldId id="310" r:id="rId43"/>
    <p:sldId id="311" r:id="rId44"/>
    <p:sldId id="312" r:id="rId45"/>
    <p:sldId id="313" r:id="rId46"/>
    <p:sldId id="314" r:id="rId47"/>
    <p:sldId id="330" r:id="rId48"/>
    <p:sldId id="306" r:id="rId49"/>
    <p:sldId id="287" r:id="rId50"/>
    <p:sldId id="257" r:id="rId51"/>
    <p:sldId id="259" r:id="rId52"/>
    <p:sldId id="300" r:id="rId53"/>
    <p:sldId id="334" r:id="rId54"/>
    <p:sldId id="275" r:id="rId55"/>
    <p:sldId id="332" r:id="rId56"/>
    <p:sldId id="335" r:id="rId57"/>
    <p:sldId id="326" r:id="rId58"/>
    <p:sldId id="337" r:id="rId59"/>
    <p:sldId id="329" r:id="rId60"/>
    <p:sldId id="327" r:id="rId61"/>
    <p:sldId id="328" r:id="rId62"/>
    <p:sldId id="315" r:id="rId63"/>
    <p:sldId id="321" r:id="rId64"/>
    <p:sldId id="322" r:id="rId65"/>
    <p:sldId id="323" r:id="rId66"/>
    <p:sldId id="318" r:id="rId67"/>
    <p:sldId id="325" r:id="rId68"/>
    <p:sldId id="333" r:id="rId69"/>
    <p:sldId id="316" r:id="rId70"/>
    <p:sldId id="331" r:id="rId71"/>
  </p:sldIdLst>
  <p:sldSz cx="9144000" cy="6858000" type="screen4x3"/>
  <p:notesSz cx="6873875" cy="9128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3"/>
  </p:normalViewPr>
  <p:slideViewPr>
    <p:cSldViewPr>
      <p:cViewPr>
        <p:scale>
          <a:sx n="95" d="100"/>
          <a:sy n="95" d="100"/>
        </p:scale>
        <p:origin x="-852"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2849EFA4-B692-468F-A564-A1E1905B2EB9}" type="datetimeFigureOut">
              <a:rPr lang="en-US" smtClean="0"/>
              <a:t>6/27/2018</a:t>
            </a:fld>
            <a:endParaRPr lang="en-US"/>
          </a:p>
        </p:txBody>
      </p:sp>
      <p:sp>
        <p:nvSpPr>
          <p:cNvPr id="17" name="Slide Number Placeholder 16"/>
          <p:cNvSpPr>
            <a:spLocks noGrp="1"/>
          </p:cNvSpPr>
          <p:nvPr>
            <p:ph type="sldNum" sz="quarter" idx="11"/>
          </p:nvPr>
        </p:nvSpPr>
        <p:spPr/>
        <p:txBody>
          <a:bodyPr/>
          <a:lstStyle/>
          <a:p>
            <a:fld id="{E6BADB94-3792-40AB-8FF9-397885F117D0}"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9EFA4-B692-468F-A564-A1E1905B2EB9}"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ADB94-3792-40AB-8FF9-397885F117D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9EFA4-B692-468F-A564-A1E1905B2EB9}"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ADB94-3792-40AB-8FF9-397885F117D0}" type="slidenum">
              <a:rPr lang="en-US" smtClean="0"/>
              <a:t>‹#›</a:t>
            </a:fld>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2849EFA4-B692-468F-A564-A1E1905B2EB9}" type="datetimeFigureOut">
              <a:rPr lang="en-US" smtClean="0"/>
              <a:t>6/27/2018</a:t>
            </a:fld>
            <a:endParaRPr lang="en-US"/>
          </a:p>
        </p:txBody>
      </p:sp>
      <p:sp>
        <p:nvSpPr>
          <p:cNvPr id="12" name="Slide Number Placeholder 11"/>
          <p:cNvSpPr>
            <a:spLocks noGrp="1"/>
          </p:cNvSpPr>
          <p:nvPr>
            <p:ph type="sldNum" sz="quarter" idx="15"/>
          </p:nvPr>
        </p:nvSpPr>
        <p:spPr/>
        <p:txBody>
          <a:bodyPr/>
          <a:lstStyle/>
          <a:p>
            <a:fld id="{E6BADB94-3792-40AB-8FF9-397885F117D0}"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2849EFA4-B692-468F-A564-A1E1905B2EB9}" type="datetimeFigureOut">
              <a:rPr lang="en-US" smtClean="0"/>
              <a:t>6/27/2018</a:t>
            </a:fld>
            <a:endParaRPr lang="en-US"/>
          </a:p>
        </p:txBody>
      </p:sp>
      <p:sp>
        <p:nvSpPr>
          <p:cNvPr id="14" name="Slide Number Placeholder 13"/>
          <p:cNvSpPr>
            <a:spLocks noGrp="1"/>
          </p:cNvSpPr>
          <p:nvPr>
            <p:ph type="sldNum" sz="quarter" idx="11"/>
          </p:nvPr>
        </p:nvSpPr>
        <p:spPr/>
        <p:txBody>
          <a:bodyPr/>
          <a:lstStyle/>
          <a:p>
            <a:fld id="{E6BADB94-3792-40AB-8FF9-397885F117D0}"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2849EFA4-B692-468F-A564-A1E1905B2EB9}" type="datetimeFigureOut">
              <a:rPr lang="en-US" smtClean="0"/>
              <a:t>6/27/2018</a:t>
            </a:fld>
            <a:endParaRPr lang="en-US"/>
          </a:p>
        </p:txBody>
      </p:sp>
      <p:sp>
        <p:nvSpPr>
          <p:cNvPr id="12" name="Slide Number Placeholder 11"/>
          <p:cNvSpPr>
            <a:spLocks noGrp="1"/>
          </p:cNvSpPr>
          <p:nvPr>
            <p:ph type="sldNum" sz="quarter" idx="16"/>
          </p:nvPr>
        </p:nvSpPr>
        <p:spPr/>
        <p:txBody>
          <a:bodyPr/>
          <a:lstStyle/>
          <a:p>
            <a:fld id="{E6BADB94-3792-40AB-8FF9-397885F117D0}"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p>
        </p:txBody>
      </p:sp>
      <p:sp>
        <p:nvSpPr>
          <p:cNvPr id="11" name="Date Placeholder 10"/>
          <p:cNvSpPr>
            <a:spLocks noGrp="1"/>
          </p:cNvSpPr>
          <p:nvPr>
            <p:ph type="dt" sz="half" idx="16"/>
          </p:nvPr>
        </p:nvSpPr>
        <p:spPr/>
        <p:txBody>
          <a:bodyPr/>
          <a:lstStyle/>
          <a:p>
            <a:fld id="{2849EFA4-B692-468F-A564-A1E1905B2EB9}" type="datetimeFigureOut">
              <a:rPr lang="en-US" smtClean="0"/>
              <a:t>6/27/2018</a:t>
            </a:fld>
            <a:endParaRPr lang="en-US"/>
          </a:p>
        </p:txBody>
      </p:sp>
      <p:sp>
        <p:nvSpPr>
          <p:cNvPr id="12" name="Slide Number Placeholder 11"/>
          <p:cNvSpPr>
            <a:spLocks noGrp="1"/>
          </p:cNvSpPr>
          <p:nvPr>
            <p:ph type="sldNum" sz="quarter" idx="17"/>
          </p:nvPr>
        </p:nvSpPr>
        <p:spPr/>
        <p:txBody>
          <a:bodyPr/>
          <a:lstStyle/>
          <a:p>
            <a:fld id="{E6BADB94-3792-40AB-8FF9-397885F117D0}"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5" name="Date Placeholder 14"/>
          <p:cNvSpPr>
            <a:spLocks noGrp="1"/>
          </p:cNvSpPr>
          <p:nvPr>
            <p:ph type="dt" sz="half" idx="10"/>
          </p:nvPr>
        </p:nvSpPr>
        <p:spPr/>
        <p:txBody>
          <a:bodyPr/>
          <a:lstStyle/>
          <a:p>
            <a:fld id="{2849EFA4-B692-468F-A564-A1E1905B2EB9}" type="datetimeFigureOut">
              <a:rPr lang="en-US" smtClean="0"/>
              <a:t>6/27/2018</a:t>
            </a:fld>
            <a:endParaRPr lang="en-US"/>
          </a:p>
        </p:txBody>
      </p:sp>
      <p:sp>
        <p:nvSpPr>
          <p:cNvPr id="16" name="Slide Number Placeholder 15"/>
          <p:cNvSpPr>
            <a:spLocks noGrp="1"/>
          </p:cNvSpPr>
          <p:nvPr>
            <p:ph type="sldNum" sz="quarter" idx="11"/>
          </p:nvPr>
        </p:nvSpPr>
        <p:spPr/>
        <p:txBody>
          <a:bodyPr/>
          <a:lstStyle/>
          <a:p>
            <a:fld id="{E6BADB94-3792-40AB-8FF9-397885F117D0}"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849EFA4-B692-468F-A564-A1E1905B2EB9}" type="datetimeFigureOut">
              <a:rPr lang="en-US" smtClean="0"/>
              <a:t>6/27/2018</a:t>
            </a:fld>
            <a:endParaRPr lang="en-US"/>
          </a:p>
        </p:txBody>
      </p:sp>
      <p:sp>
        <p:nvSpPr>
          <p:cNvPr id="8" name="Slide Number Placeholder 7"/>
          <p:cNvSpPr>
            <a:spLocks noGrp="1"/>
          </p:cNvSpPr>
          <p:nvPr>
            <p:ph type="sldNum" sz="quarter" idx="11"/>
          </p:nvPr>
        </p:nvSpPr>
        <p:spPr/>
        <p:txBody>
          <a:bodyPr/>
          <a:lstStyle/>
          <a:p>
            <a:fld id="{E6BADB94-3792-40AB-8FF9-397885F117D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16" name="Date Placeholder 15"/>
          <p:cNvSpPr>
            <a:spLocks noGrp="1"/>
          </p:cNvSpPr>
          <p:nvPr>
            <p:ph type="dt" sz="half" idx="15"/>
          </p:nvPr>
        </p:nvSpPr>
        <p:spPr/>
        <p:txBody>
          <a:bodyPr/>
          <a:lstStyle/>
          <a:p>
            <a:fld id="{2849EFA4-B692-468F-A564-A1E1905B2EB9}" type="datetimeFigureOut">
              <a:rPr lang="en-US" smtClean="0"/>
              <a:t>6/27/2018</a:t>
            </a:fld>
            <a:endParaRPr lang="en-US"/>
          </a:p>
        </p:txBody>
      </p:sp>
      <p:sp>
        <p:nvSpPr>
          <p:cNvPr id="19" name="Slide Number Placeholder 18"/>
          <p:cNvSpPr>
            <a:spLocks noGrp="1"/>
          </p:cNvSpPr>
          <p:nvPr>
            <p:ph type="sldNum" sz="quarter" idx="16"/>
          </p:nvPr>
        </p:nvSpPr>
        <p:spPr/>
        <p:txBody>
          <a:bodyPr/>
          <a:lstStyle/>
          <a:p>
            <a:fld id="{E6BADB94-3792-40AB-8FF9-397885F117D0}"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Title 11"/>
          <p:cNvSpPr>
            <a:spLocks noGrp="1"/>
          </p:cNvSpPr>
          <p:nvPr>
            <p:ph type="title"/>
          </p:nvPr>
        </p:nvSpPr>
        <p:spPr>
          <a:xfrm>
            <a:off x="2514600" y="975360"/>
            <a:ext cx="4114800" cy="701040"/>
          </a:xfrm>
        </p:spPr>
        <p:txBody>
          <a:bodyPr/>
          <a:lstStyle/>
          <a:p>
            <a:r>
              <a:rPr lang="en-US"/>
              <a:t>Click to edit Master title style</a:t>
            </a:r>
          </a:p>
        </p:txBody>
      </p:sp>
      <p:sp>
        <p:nvSpPr>
          <p:cNvPr id="13" name="Date Placeholder 12"/>
          <p:cNvSpPr>
            <a:spLocks noGrp="1"/>
          </p:cNvSpPr>
          <p:nvPr>
            <p:ph type="dt" sz="half" idx="14"/>
          </p:nvPr>
        </p:nvSpPr>
        <p:spPr>
          <a:xfrm>
            <a:off x="2981325" y="273180"/>
            <a:ext cx="3181350" cy="292100"/>
          </a:xfrm>
        </p:spPr>
        <p:txBody>
          <a:bodyPr/>
          <a:lstStyle/>
          <a:p>
            <a:fld id="{2849EFA4-B692-468F-A564-A1E1905B2EB9}" type="datetimeFigureOut">
              <a:rPr lang="en-US" smtClean="0"/>
              <a:t>6/27/2018</a:t>
            </a:fld>
            <a:endParaRPr lang="en-US"/>
          </a:p>
        </p:txBody>
      </p:sp>
      <p:sp>
        <p:nvSpPr>
          <p:cNvPr id="14" name="Slide Number Placeholder 13"/>
          <p:cNvSpPr>
            <a:spLocks noGrp="1"/>
          </p:cNvSpPr>
          <p:nvPr>
            <p:ph type="sldNum" sz="quarter" idx="15"/>
          </p:nvPr>
        </p:nvSpPr>
        <p:spPr>
          <a:xfrm>
            <a:off x="4038600" y="6172200"/>
            <a:ext cx="1066800" cy="304800"/>
          </a:xfrm>
        </p:spPr>
        <p:txBody>
          <a:bodyPr/>
          <a:lstStyle/>
          <a:p>
            <a:fld id="{E6BADB94-3792-40AB-8FF9-397885F117D0}" type="slidenum">
              <a:rPr lang="en-US" smtClean="0"/>
              <a:t>‹#›</a:t>
            </a:fld>
            <a:endParaRPr lang="en-US"/>
          </a:p>
        </p:txBody>
      </p:sp>
      <p:sp>
        <p:nvSpPr>
          <p:cNvPr id="15" name="Footer Placeholder 14"/>
          <p:cNvSpPr>
            <a:spLocks noGrp="1"/>
          </p:cNvSpPr>
          <p:nvPr>
            <p:ph type="ftr" sz="quarter" idx="16"/>
          </p:nvPr>
        </p:nvSpPr>
        <p:spPr>
          <a:xfrm>
            <a:off x="1447800" y="6486525"/>
            <a:ext cx="6248400" cy="2921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2849EFA4-B692-468F-A564-A1E1905B2EB9}" type="datetimeFigureOut">
              <a:rPr lang="en-US" smtClean="0"/>
              <a:t>6/27/2018</a:t>
            </a:fld>
            <a:endParaRPr lang="en-US"/>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E6BADB94-3792-40AB-8FF9-397885F117D0}" type="slidenum">
              <a:rPr lang="en-US" smtClean="0"/>
              <a:t>‹#›</a:t>
            </a:fld>
            <a:endParaRPr lang="en-US"/>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76200" y="2020824"/>
            <a:ext cx="4404361" cy="4608576"/>
          </a:xfrm>
        </p:spPr>
        <p:txBody>
          <a:bodyPr/>
          <a:lstStyle/>
          <a:p>
            <a:r>
              <a:rPr lang="en-US" sz="1600" dirty="0"/>
              <a:t>My Name is Hope Abbigail </a:t>
            </a:r>
            <a:r>
              <a:rPr lang="en-US" sz="1600" dirty="0" err="1"/>
              <a:t>Nulf</a:t>
            </a:r>
            <a:r>
              <a:rPr lang="en-US" sz="1600" dirty="0"/>
              <a:t> and I teach Special Education for CCSD</a:t>
            </a:r>
          </a:p>
          <a:p>
            <a:endParaRPr lang="en-US" sz="1600" dirty="0"/>
          </a:p>
          <a:p>
            <a:r>
              <a:rPr lang="en-US" dirty="0"/>
              <a:t>This is a Day I have been dreading since I met my friends from the Dept. of Equity and Diversity</a:t>
            </a:r>
          </a:p>
          <a:p>
            <a:pPr marL="514350" indent="-514350">
              <a:buAutoNum type="romanUcPeriod"/>
            </a:pPr>
            <a:endParaRPr lang="en-US" dirty="0"/>
          </a:p>
          <a:p>
            <a:pPr marL="514350" indent="-514350">
              <a:buAutoNum type="romanUcPeriod"/>
            </a:pPr>
            <a:endParaRPr lang="en-US" dirty="0"/>
          </a:p>
          <a:p>
            <a:r>
              <a:rPr lang="en-US" dirty="0"/>
              <a:t>Problem with working with kids is they can illuminate your cowardice</a:t>
            </a:r>
          </a:p>
          <a:p>
            <a:r>
              <a:rPr lang="en-US" dirty="0"/>
              <a:t>- “Passing” as Gay</a:t>
            </a:r>
          </a:p>
          <a:p>
            <a:r>
              <a:rPr lang="en-US" dirty="0"/>
              <a:t>-Using “I have friends” instead of a direct role with kids</a:t>
            </a:r>
          </a:p>
        </p:txBody>
      </p:sp>
      <p:sp>
        <p:nvSpPr>
          <p:cNvPr id="4" name="Title 3"/>
          <p:cNvSpPr>
            <a:spLocks noGrp="1"/>
          </p:cNvSpPr>
          <p:nvPr>
            <p:ph type="title"/>
          </p:nvPr>
        </p:nvSpPr>
        <p:spPr>
          <a:xfrm>
            <a:off x="10886" y="21771"/>
            <a:ext cx="4114800" cy="701040"/>
          </a:xfrm>
        </p:spPr>
        <p:txBody>
          <a:bodyPr/>
          <a:lstStyle/>
          <a:p>
            <a:r>
              <a:rPr lang="en-US" dirty="0"/>
              <a:t>My Shoes:</a:t>
            </a:r>
            <a:br>
              <a:rPr lang="en-US" dirty="0"/>
            </a:br>
            <a:r>
              <a:rPr lang="en-US" dirty="0"/>
              <a:t>A Time to Stop Running</a:t>
            </a:r>
          </a:p>
        </p:txBody>
      </p:sp>
      <p:pic>
        <p:nvPicPr>
          <p:cNvPr id="8194" name="Picture 2" descr="C:\Users\Home\Desktop\From Powerpoint\IMG_20150602_0046 Forget About Permanence.in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381000"/>
            <a:ext cx="4702629" cy="644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398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304800"/>
            <a:ext cx="4114800" cy="701040"/>
          </a:xfrm>
        </p:spPr>
        <p:txBody>
          <a:bodyPr/>
          <a:lstStyle/>
          <a:p>
            <a:r>
              <a:rPr lang="en-US" dirty="0"/>
              <a:t>Self deprecating but still humor </a:t>
            </a:r>
          </a:p>
        </p:txBody>
      </p:sp>
      <p:pic>
        <p:nvPicPr>
          <p:cNvPr id="9" name="Content Placeholder 8"/>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0" y="1752600"/>
            <a:ext cx="4479925" cy="4953000"/>
          </a:xfrm>
        </p:spPr>
      </p:pic>
      <p:sp>
        <p:nvSpPr>
          <p:cNvPr id="2" name="Content Placeholder 1"/>
          <p:cNvSpPr>
            <a:spLocks noGrp="1"/>
          </p:cNvSpPr>
          <p:nvPr>
            <p:ph sz="quarter" idx="14"/>
          </p:nvPr>
        </p:nvSpPr>
        <p:spPr/>
        <p:txBody>
          <a:bodyPr/>
          <a:lstStyle/>
          <a:p>
            <a:endParaRPr lang="en-US"/>
          </a:p>
        </p:txBody>
      </p:sp>
      <p:pic>
        <p:nvPicPr>
          <p:cNvPr id="2050" name="Picture 2" descr="C:\Users\Home\Desktop\Facebook slides\Gene pool-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524000"/>
            <a:ext cx="4724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68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457200"/>
            <a:ext cx="4114800" cy="701040"/>
          </a:xfrm>
        </p:spPr>
        <p:txBody>
          <a:bodyPr>
            <a:normAutofit fontScale="90000"/>
          </a:bodyPr>
          <a:lstStyle/>
          <a:p>
            <a:r>
              <a:rPr lang="en-US" dirty="0"/>
              <a:t>I didn’t know and there weren’t any people yet that should have</a:t>
            </a:r>
          </a:p>
        </p:txBody>
      </p:sp>
      <p:sp>
        <p:nvSpPr>
          <p:cNvPr id="7" name="TextBox 6"/>
          <p:cNvSpPr txBox="1"/>
          <p:nvPr/>
        </p:nvSpPr>
        <p:spPr>
          <a:xfrm>
            <a:off x="4419600" y="6096000"/>
            <a:ext cx="4343400" cy="830997"/>
          </a:xfrm>
          <a:prstGeom prst="rect">
            <a:avLst/>
          </a:prstGeom>
          <a:noFill/>
        </p:spPr>
        <p:txBody>
          <a:bodyPr wrap="square" rtlCol="0">
            <a:spAutoFit/>
          </a:bodyPr>
          <a:lstStyle/>
          <a:p>
            <a:r>
              <a:rPr lang="en-US" sz="2400" dirty="0"/>
              <a:t>I wouldn’t know this until the age of 40</a:t>
            </a:r>
          </a:p>
        </p:txBody>
      </p:sp>
      <p:pic>
        <p:nvPicPr>
          <p:cNvPr id="3074" name="Picture 2" descr="C:\Users\Home\Desktop\Facebook slides\You Kn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59092"/>
            <a:ext cx="3864429" cy="46921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ome\Desktop\Facebook slides\Being different-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517" y="1447800"/>
            <a:ext cx="5192712" cy="411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228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1212850"/>
            <a:ext cx="3682481" cy="5645150"/>
          </a:xfrm>
        </p:spPr>
      </p:pic>
      <p:sp>
        <p:nvSpPr>
          <p:cNvPr id="4" name="Title 3"/>
          <p:cNvSpPr>
            <a:spLocks noGrp="1"/>
          </p:cNvSpPr>
          <p:nvPr>
            <p:ph type="title"/>
          </p:nvPr>
        </p:nvSpPr>
        <p:spPr>
          <a:xfrm>
            <a:off x="4572000" y="304800"/>
            <a:ext cx="4114800" cy="701040"/>
          </a:xfrm>
        </p:spPr>
        <p:txBody>
          <a:bodyPr/>
          <a:lstStyle/>
          <a:p>
            <a:r>
              <a:rPr lang="en-US" dirty="0"/>
              <a:t>In the Middle</a:t>
            </a:r>
          </a:p>
        </p:txBody>
      </p:sp>
      <p:sp>
        <p:nvSpPr>
          <p:cNvPr id="2" name="TextBox 1"/>
          <p:cNvSpPr txBox="1"/>
          <p:nvPr/>
        </p:nvSpPr>
        <p:spPr>
          <a:xfrm>
            <a:off x="4038600" y="1676400"/>
            <a:ext cx="4419600" cy="1754326"/>
          </a:xfrm>
          <a:prstGeom prst="rect">
            <a:avLst/>
          </a:prstGeom>
          <a:noFill/>
        </p:spPr>
        <p:txBody>
          <a:bodyPr wrap="square" rtlCol="0">
            <a:spAutoFit/>
          </a:bodyPr>
          <a:lstStyle/>
          <a:p>
            <a:r>
              <a:rPr lang="en-US" dirty="0"/>
              <a:t>My Therapist’s Measure</a:t>
            </a:r>
          </a:p>
          <a:p>
            <a:endParaRPr lang="en-US" dirty="0"/>
          </a:p>
          <a:p>
            <a:endParaRPr lang="en-US" dirty="0"/>
          </a:p>
          <a:p>
            <a:endParaRPr lang="en-US" dirty="0"/>
          </a:p>
          <a:p>
            <a:r>
              <a:rPr lang="en-US" dirty="0"/>
              <a:t>“Are you willing to be alone the rest of your life to do this? Because we can assume you will be.”</a:t>
            </a:r>
          </a:p>
        </p:txBody>
      </p:sp>
    </p:spTree>
    <p:extLst>
      <p:ext uri="{BB962C8B-B14F-4D97-AF65-F5344CB8AC3E}">
        <p14:creationId xmlns:p14="http://schemas.microsoft.com/office/powerpoint/2010/main" val="2704216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r>
              <a:rPr lang="en-US" dirty="0"/>
              <a:t>I’ve Lost my Youth in Memories Changed or Suppressed</a:t>
            </a:r>
          </a:p>
          <a:p>
            <a:endParaRPr lang="en-US" dirty="0"/>
          </a:p>
          <a:p>
            <a:r>
              <a:rPr lang="en-US" dirty="0"/>
              <a:t>Hatred of Self</a:t>
            </a:r>
          </a:p>
          <a:p>
            <a:endParaRPr lang="en-US" dirty="0"/>
          </a:p>
          <a:p>
            <a:r>
              <a:rPr lang="en-US" dirty="0"/>
              <a:t>Hatred of Family</a:t>
            </a:r>
          </a:p>
          <a:p>
            <a:endParaRPr lang="en-US" dirty="0"/>
          </a:p>
          <a:p>
            <a:r>
              <a:rPr lang="en-US" dirty="0"/>
              <a:t>Blame</a:t>
            </a:r>
          </a:p>
          <a:p>
            <a:endParaRPr lang="en-US" dirty="0"/>
          </a:p>
          <a:p>
            <a:r>
              <a:rPr lang="en-US" dirty="0"/>
              <a:t>Guilt</a:t>
            </a:r>
          </a:p>
          <a:p>
            <a:endParaRPr lang="en-US" dirty="0"/>
          </a:p>
          <a:p>
            <a:r>
              <a:rPr lang="en-US" dirty="0"/>
              <a:t>Memories that are in any way Positive are Impossible for me to Find</a:t>
            </a:r>
          </a:p>
          <a:p>
            <a:endParaRPr lang="en-US" dirty="0"/>
          </a:p>
          <a:p>
            <a:endParaRPr lang="en-US" dirty="0"/>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572000" y="1219200"/>
            <a:ext cx="4572000" cy="5638800"/>
          </a:xfrm>
        </p:spPr>
      </p:pic>
      <p:sp>
        <p:nvSpPr>
          <p:cNvPr id="4" name="Title 3"/>
          <p:cNvSpPr>
            <a:spLocks noGrp="1"/>
          </p:cNvSpPr>
          <p:nvPr>
            <p:ph type="title"/>
          </p:nvPr>
        </p:nvSpPr>
        <p:spPr>
          <a:xfrm>
            <a:off x="2362200" y="304800"/>
            <a:ext cx="4114800" cy="701040"/>
          </a:xfrm>
        </p:spPr>
        <p:txBody>
          <a:bodyPr/>
          <a:lstStyle/>
          <a:p>
            <a:r>
              <a:rPr lang="en-US" dirty="0"/>
              <a:t>Losses are long-term</a:t>
            </a:r>
          </a:p>
        </p:txBody>
      </p:sp>
    </p:spTree>
    <p:extLst>
      <p:ext uri="{BB962C8B-B14F-4D97-AF65-F5344CB8AC3E}">
        <p14:creationId xmlns:p14="http://schemas.microsoft.com/office/powerpoint/2010/main" val="2305467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15294"/>
            <a:ext cx="3124200" cy="369332"/>
          </a:xfrm>
          <a:prstGeom prst="rect">
            <a:avLst/>
          </a:prstGeom>
          <a:noFill/>
        </p:spPr>
        <p:txBody>
          <a:bodyPr wrap="square" rtlCol="0">
            <a:spAutoFit/>
          </a:bodyPr>
          <a:lstStyle/>
          <a:p>
            <a:r>
              <a:rPr lang="en-US" dirty="0"/>
              <a:t>Who Are You Fooling?</a:t>
            </a:r>
          </a:p>
        </p:txBody>
      </p:sp>
      <p:sp>
        <p:nvSpPr>
          <p:cNvPr id="4" name="Content Placeholder 3"/>
          <p:cNvSpPr>
            <a:spLocks noGrp="1"/>
          </p:cNvSpPr>
          <p:nvPr>
            <p:ph sz="quarter" idx="13"/>
          </p:nvPr>
        </p:nvSpPr>
        <p:spPr/>
        <p:txBody>
          <a:bodyPr/>
          <a:lstStyle/>
          <a:p>
            <a:endParaRPr lang="en-US"/>
          </a:p>
        </p:txBody>
      </p:sp>
      <p:pic>
        <p:nvPicPr>
          <p:cNvPr id="12290" name="Picture 2" descr="C:\Users\Home\Desktop\Facebook slides\IMG_20150521_0073 I Don't Believe in Normal mark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19200"/>
            <a:ext cx="4876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4"/>
          </p:nvPr>
        </p:nvSpPr>
        <p:spPr/>
        <p:txBody>
          <a:bodyPr/>
          <a:lstStyle/>
          <a:p>
            <a:endParaRPr lang="en-US"/>
          </a:p>
        </p:txBody>
      </p:sp>
      <p:pic>
        <p:nvPicPr>
          <p:cNvPr id="12291" name="Picture 3" descr="C:\Users\Home\Desktop\Facebook slides\My glass-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1" y="914400"/>
            <a:ext cx="4672012" cy="594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6800" y="152400"/>
            <a:ext cx="3810000" cy="646331"/>
          </a:xfrm>
          <a:prstGeom prst="rect">
            <a:avLst/>
          </a:prstGeom>
          <a:noFill/>
        </p:spPr>
        <p:txBody>
          <a:bodyPr wrap="square" rtlCol="0">
            <a:spAutoFit/>
          </a:bodyPr>
          <a:lstStyle/>
          <a:p>
            <a:r>
              <a:rPr lang="en-US" dirty="0"/>
              <a:t>Pretending I didn’t want to be “normal” wasn’t the same as being happy</a:t>
            </a:r>
          </a:p>
        </p:txBody>
      </p:sp>
    </p:spTree>
    <p:extLst>
      <p:ext uri="{BB962C8B-B14F-4D97-AF65-F5344CB8AC3E}">
        <p14:creationId xmlns:p14="http://schemas.microsoft.com/office/powerpoint/2010/main" val="325159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6200" y="1447800"/>
            <a:ext cx="4419600" cy="5257800"/>
          </a:xfrm>
        </p:spPr>
      </p:pic>
      <p:sp>
        <p:nvSpPr>
          <p:cNvPr id="3" name="Content Placeholder 2"/>
          <p:cNvSpPr>
            <a:spLocks noGrp="1"/>
          </p:cNvSpPr>
          <p:nvPr>
            <p:ph sz="quarter" idx="14"/>
          </p:nvPr>
        </p:nvSpPr>
        <p:spPr/>
        <p:txBody>
          <a:bodyPr>
            <a:normAutofit fontScale="85000" lnSpcReduction="20000"/>
          </a:bodyPr>
          <a:lstStyle/>
          <a:p>
            <a:r>
              <a:rPr lang="en-US" dirty="0"/>
              <a:t>“Why in the world would you do that?”</a:t>
            </a:r>
          </a:p>
          <a:p>
            <a:endParaRPr lang="en-US" dirty="0"/>
          </a:p>
          <a:p>
            <a:r>
              <a:rPr lang="en-US" dirty="0"/>
              <a:t>Why Surrender Advantages</a:t>
            </a:r>
          </a:p>
          <a:p>
            <a:r>
              <a:rPr lang="en-US" dirty="0"/>
              <a:t>-voice</a:t>
            </a:r>
          </a:p>
          <a:p>
            <a:r>
              <a:rPr lang="en-US" dirty="0"/>
              <a:t>-status</a:t>
            </a:r>
          </a:p>
          <a:p>
            <a:r>
              <a:rPr lang="en-US" dirty="0"/>
              <a:t>-pay</a:t>
            </a:r>
          </a:p>
          <a:p>
            <a:endParaRPr lang="en-US" dirty="0"/>
          </a:p>
          <a:p>
            <a:r>
              <a:rPr lang="en-US" dirty="0"/>
              <a:t>But Stop Saying it’s a Trend</a:t>
            </a:r>
          </a:p>
          <a:p>
            <a:r>
              <a:rPr lang="en-US" dirty="0"/>
              <a:t>-therapy</a:t>
            </a:r>
          </a:p>
          <a:p>
            <a:r>
              <a:rPr lang="en-US" dirty="0"/>
              <a:t>-surgery</a:t>
            </a:r>
          </a:p>
          <a:p>
            <a:r>
              <a:rPr lang="en-US" dirty="0"/>
              <a:t>-public humiliation</a:t>
            </a:r>
          </a:p>
          <a:p>
            <a:r>
              <a:rPr lang="en-US" dirty="0"/>
              <a:t>-adjustments to not offend “regular people”</a:t>
            </a:r>
          </a:p>
          <a:p>
            <a:r>
              <a:rPr lang="en-US" dirty="0"/>
              <a:t>-Unending pronoun war</a:t>
            </a:r>
          </a:p>
          <a:p>
            <a:endParaRPr lang="en-US" dirty="0"/>
          </a:p>
          <a:p>
            <a:endParaRPr lang="en-US" dirty="0"/>
          </a:p>
        </p:txBody>
      </p:sp>
      <p:sp>
        <p:nvSpPr>
          <p:cNvPr id="4" name="Title 3"/>
          <p:cNvSpPr>
            <a:spLocks noGrp="1"/>
          </p:cNvSpPr>
          <p:nvPr>
            <p:ph type="title"/>
          </p:nvPr>
        </p:nvSpPr>
        <p:spPr>
          <a:xfrm>
            <a:off x="4876800" y="152400"/>
            <a:ext cx="4114800" cy="701040"/>
          </a:xfrm>
        </p:spPr>
        <p:txBody>
          <a:bodyPr/>
          <a:lstStyle/>
          <a:p>
            <a:r>
              <a:rPr lang="en-US" dirty="0"/>
              <a:t>Difficult thing to explain</a:t>
            </a:r>
          </a:p>
        </p:txBody>
      </p:sp>
    </p:spTree>
    <p:extLst>
      <p:ext uri="{BB962C8B-B14F-4D97-AF65-F5344CB8AC3E}">
        <p14:creationId xmlns:p14="http://schemas.microsoft.com/office/powerpoint/2010/main" val="2497486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533400"/>
            <a:ext cx="4267200" cy="6168610"/>
          </a:xfrm>
        </p:spPr>
      </p:pic>
      <p:sp>
        <p:nvSpPr>
          <p:cNvPr id="3" name="Content Placeholder 2"/>
          <p:cNvSpPr>
            <a:spLocks noGrp="1"/>
          </p:cNvSpPr>
          <p:nvPr>
            <p:ph sz="quarter" idx="14"/>
          </p:nvPr>
        </p:nvSpPr>
        <p:spPr/>
        <p:txBody>
          <a:bodyPr>
            <a:normAutofit fontScale="92500" lnSpcReduction="10000"/>
          </a:bodyPr>
          <a:lstStyle/>
          <a:p>
            <a:r>
              <a:rPr lang="en-US" dirty="0"/>
              <a:t>No one talks about this in relation to TG people but have you considered what you “know”</a:t>
            </a:r>
            <a:br>
              <a:rPr lang="en-US" dirty="0"/>
            </a:br>
            <a:r>
              <a:rPr lang="en-US" dirty="0"/>
              <a:t>about being you?  What you know and have come to understand about your gender?</a:t>
            </a:r>
          </a:p>
          <a:p>
            <a:endParaRPr lang="en-US" dirty="0"/>
          </a:p>
          <a:p>
            <a:endParaRPr lang="en-US" dirty="0"/>
          </a:p>
          <a:p>
            <a:r>
              <a:rPr lang="en-US" dirty="0"/>
              <a:t>While grappling with the questions of who you are, the steps of transition, and the hostility of others…...think about learning “social norms,” behavior, and nuances of your true gender.</a:t>
            </a:r>
          </a:p>
        </p:txBody>
      </p:sp>
      <p:sp>
        <p:nvSpPr>
          <p:cNvPr id="4" name="Title 3"/>
          <p:cNvSpPr>
            <a:spLocks noGrp="1"/>
          </p:cNvSpPr>
          <p:nvPr>
            <p:ph type="title"/>
          </p:nvPr>
        </p:nvSpPr>
        <p:spPr>
          <a:xfrm>
            <a:off x="4572000" y="304800"/>
            <a:ext cx="4114800" cy="701040"/>
          </a:xfrm>
        </p:spPr>
        <p:txBody>
          <a:bodyPr/>
          <a:lstStyle/>
          <a:p>
            <a:r>
              <a:rPr lang="en-US" dirty="0"/>
              <a:t>Learning to be you</a:t>
            </a:r>
          </a:p>
        </p:txBody>
      </p:sp>
    </p:spTree>
    <p:extLst>
      <p:ext uri="{BB962C8B-B14F-4D97-AF65-F5344CB8AC3E}">
        <p14:creationId xmlns:p14="http://schemas.microsoft.com/office/powerpoint/2010/main" val="1858496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304800"/>
            <a:ext cx="5486400" cy="6400800"/>
          </a:xfrm>
        </p:spPr>
      </p:pic>
      <p:sp>
        <p:nvSpPr>
          <p:cNvPr id="3" name="Content Placeholder 2"/>
          <p:cNvSpPr>
            <a:spLocks noGrp="1"/>
          </p:cNvSpPr>
          <p:nvPr>
            <p:ph sz="quarter" idx="14"/>
          </p:nvPr>
        </p:nvSpPr>
        <p:spPr>
          <a:xfrm>
            <a:off x="6248400" y="2020824"/>
            <a:ext cx="2438400" cy="4005072"/>
          </a:xfrm>
        </p:spPr>
        <p:txBody>
          <a:bodyPr>
            <a:normAutofit fontScale="85000" lnSpcReduction="20000"/>
          </a:bodyPr>
          <a:lstStyle/>
          <a:p>
            <a:r>
              <a:rPr lang="en-US" dirty="0"/>
              <a:t>How I am seen</a:t>
            </a:r>
          </a:p>
          <a:p>
            <a:endParaRPr lang="en-US" dirty="0"/>
          </a:p>
          <a:p>
            <a:r>
              <a:rPr lang="en-US" dirty="0"/>
              <a:t>How I am heard</a:t>
            </a:r>
          </a:p>
          <a:p>
            <a:endParaRPr lang="en-US" dirty="0"/>
          </a:p>
          <a:p>
            <a:r>
              <a:rPr lang="en-US" dirty="0"/>
              <a:t>Changes In;</a:t>
            </a:r>
          </a:p>
          <a:p>
            <a:endParaRPr lang="en-US" dirty="0"/>
          </a:p>
          <a:p>
            <a:r>
              <a:rPr lang="en-US" dirty="0"/>
              <a:t>-How I Teach</a:t>
            </a:r>
          </a:p>
          <a:p>
            <a:endParaRPr lang="en-US" dirty="0"/>
          </a:p>
          <a:p>
            <a:r>
              <a:rPr lang="en-US" dirty="0"/>
              <a:t>-How Assertive I Am</a:t>
            </a:r>
          </a:p>
          <a:p>
            <a:endParaRPr lang="en-US" dirty="0"/>
          </a:p>
          <a:p>
            <a:r>
              <a:rPr lang="en-US" dirty="0"/>
              <a:t>-My Expectations</a:t>
            </a:r>
          </a:p>
          <a:p>
            <a:endParaRPr lang="en-US" dirty="0"/>
          </a:p>
          <a:p>
            <a:r>
              <a:rPr lang="en-US" dirty="0"/>
              <a:t>-Awareness of Where I Am</a:t>
            </a:r>
          </a:p>
        </p:txBody>
      </p:sp>
      <p:sp>
        <p:nvSpPr>
          <p:cNvPr id="4" name="Title 3"/>
          <p:cNvSpPr>
            <a:spLocks noGrp="1"/>
          </p:cNvSpPr>
          <p:nvPr>
            <p:ph type="title"/>
          </p:nvPr>
        </p:nvSpPr>
        <p:spPr>
          <a:xfrm>
            <a:off x="5867400" y="152400"/>
            <a:ext cx="3124200" cy="701040"/>
          </a:xfrm>
        </p:spPr>
        <p:txBody>
          <a:bodyPr/>
          <a:lstStyle/>
          <a:p>
            <a:r>
              <a:rPr lang="en-US" dirty="0"/>
              <a:t>Differences most of you do not get to see</a:t>
            </a:r>
          </a:p>
        </p:txBody>
      </p:sp>
    </p:spTree>
    <p:extLst>
      <p:ext uri="{BB962C8B-B14F-4D97-AF65-F5344CB8AC3E}">
        <p14:creationId xmlns:p14="http://schemas.microsoft.com/office/powerpoint/2010/main" val="4004815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77617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886" y="1447800"/>
            <a:ext cx="3962400" cy="5410200"/>
          </a:xfrm>
        </p:spPr>
      </p:pic>
      <p:sp>
        <p:nvSpPr>
          <p:cNvPr id="3" name="Content Placeholder 2"/>
          <p:cNvSpPr>
            <a:spLocks noGrp="1"/>
          </p:cNvSpPr>
          <p:nvPr>
            <p:ph sz="quarter" idx="14"/>
          </p:nvPr>
        </p:nvSpPr>
        <p:spPr/>
        <p:txBody>
          <a:bodyPr/>
          <a:lstStyle/>
          <a:p>
            <a:r>
              <a:rPr lang="en-US" dirty="0"/>
              <a:t>Tales of the Mall</a:t>
            </a:r>
          </a:p>
          <a:p>
            <a:endParaRPr lang="en-US" dirty="0"/>
          </a:p>
          <a:p>
            <a:r>
              <a:rPr lang="en-US" dirty="0"/>
              <a:t>The DMV</a:t>
            </a:r>
          </a:p>
          <a:p>
            <a:endParaRPr lang="en-US" dirty="0"/>
          </a:p>
          <a:p>
            <a:r>
              <a:rPr lang="en-US" dirty="0"/>
              <a:t>The Little Girl</a:t>
            </a:r>
          </a:p>
          <a:p>
            <a:endParaRPr lang="en-US" dirty="0"/>
          </a:p>
          <a:p>
            <a:r>
              <a:rPr lang="en-US" dirty="0"/>
              <a:t>My Life Becomes About Not Making You Uncomfortable (bathrooms not just about kids)</a:t>
            </a:r>
          </a:p>
        </p:txBody>
      </p:sp>
      <p:sp>
        <p:nvSpPr>
          <p:cNvPr id="4" name="Title 3"/>
          <p:cNvSpPr>
            <a:spLocks noGrp="1"/>
          </p:cNvSpPr>
          <p:nvPr>
            <p:ph type="title"/>
          </p:nvPr>
        </p:nvSpPr>
        <p:spPr>
          <a:xfrm>
            <a:off x="4724400" y="304800"/>
            <a:ext cx="4114800" cy="701040"/>
          </a:xfrm>
        </p:spPr>
        <p:txBody>
          <a:bodyPr/>
          <a:lstStyle/>
          <a:p>
            <a:r>
              <a:rPr lang="en-US" dirty="0"/>
              <a:t>How can I be invisible</a:t>
            </a:r>
          </a:p>
        </p:txBody>
      </p:sp>
    </p:spTree>
    <p:extLst>
      <p:ext uri="{BB962C8B-B14F-4D97-AF65-F5344CB8AC3E}">
        <p14:creationId xmlns:p14="http://schemas.microsoft.com/office/powerpoint/2010/main" val="3479871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76200" y="1371600"/>
            <a:ext cx="4404361" cy="5410200"/>
          </a:xfrm>
        </p:spPr>
        <p:txBody>
          <a:bodyPr>
            <a:normAutofit lnSpcReduction="10000"/>
          </a:bodyPr>
          <a:lstStyle/>
          <a:p>
            <a:r>
              <a:rPr lang="en-US" sz="1600" dirty="0"/>
              <a:t>There are few things harder than high school but one them has to be being in high school and hating yourself</a:t>
            </a:r>
          </a:p>
          <a:p>
            <a:endParaRPr lang="en-US" sz="1600" dirty="0"/>
          </a:p>
          <a:p>
            <a:r>
              <a:rPr lang="en-US" sz="1600" dirty="0"/>
              <a:t>Not superficial things but the very nature of who you are </a:t>
            </a:r>
          </a:p>
          <a:p>
            <a:endParaRPr lang="en-US" sz="1600" dirty="0"/>
          </a:p>
          <a:p>
            <a:r>
              <a:rPr lang="en-US" sz="1600" dirty="0"/>
              <a:t>My experience as a transgender person can’t be generalized to all TG people.  But my early experience was marked by profound unhappiness with myself and self loathing.  I hated being me.</a:t>
            </a:r>
          </a:p>
          <a:p>
            <a:endParaRPr lang="en-US" dirty="0"/>
          </a:p>
          <a:p>
            <a:r>
              <a:rPr lang="en-US" dirty="0"/>
              <a:t> </a:t>
            </a:r>
            <a:r>
              <a:rPr lang="en-US" sz="1600" dirty="0"/>
              <a:t>My parents sent me to 9 different types of therapists and there was no solution to my misery.  My inability to forgive them would mark the next first 50 years of my life, but in looking back they did not have the information parents have now.</a:t>
            </a:r>
          </a:p>
          <a:p>
            <a:endParaRPr lang="en-US" sz="1600" dirty="0"/>
          </a:p>
          <a:p>
            <a:r>
              <a:rPr lang="en-US" sz="1600" dirty="0"/>
              <a:t>The problem of course was that no one was talking about transgender people in 1966.</a:t>
            </a:r>
          </a:p>
          <a:p>
            <a:pPr marL="514350" indent="-514350">
              <a:buAutoNum type="romanUcPeriod"/>
            </a:pPr>
            <a:endParaRPr lang="en-US" dirty="0"/>
          </a:p>
        </p:txBody>
      </p:sp>
      <p:sp>
        <p:nvSpPr>
          <p:cNvPr id="4" name="Title 3"/>
          <p:cNvSpPr>
            <a:spLocks noGrp="1"/>
          </p:cNvSpPr>
          <p:nvPr>
            <p:ph type="title"/>
          </p:nvPr>
        </p:nvSpPr>
        <p:spPr>
          <a:xfrm>
            <a:off x="10886" y="21771"/>
            <a:ext cx="4114800" cy="701040"/>
          </a:xfrm>
        </p:spPr>
        <p:txBody>
          <a:bodyPr/>
          <a:lstStyle/>
          <a:p>
            <a:r>
              <a:rPr lang="en-US" dirty="0"/>
              <a:t>My Starting </a:t>
            </a:r>
            <a:r>
              <a:rPr lang="en-US" dirty="0" err="1"/>
              <a:t>PLace</a:t>
            </a:r>
            <a:endParaRPr lang="en-US" dirty="0"/>
          </a:p>
        </p:txBody>
      </p:sp>
      <p:sp>
        <p:nvSpPr>
          <p:cNvPr id="2" name="Content Placeholder 1"/>
          <p:cNvSpPr>
            <a:spLocks noGrp="1"/>
          </p:cNvSpPr>
          <p:nvPr>
            <p:ph sz="quarter" idx="14"/>
          </p:nvPr>
        </p:nvSpPr>
        <p:spPr/>
        <p:txBody>
          <a:bodyPr/>
          <a:lstStyle/>
          <a:p>
            <a:endParaRPr lang="en-US"/>
          </a:p>
        </p:txBody>
      </p:sp>
      <p:pic>
        <p:nvPicPr>
          <p:cNvPr id="1026" name="Picture 2" descr="C:\Users\Home\Desktop\Take a Walk7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273628"/>
            <a:ext cx="4272189" cy="512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50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928006" y="1524001"/>
            <a:ext cx="4215994" cy="5333999"/>
          </a:xfrm>
        </p:spPr>
      </p:pic>
      <p:sp>
        <p:nvSpPr>
          <p:cNvPr id="2" name="Content Placeholder 1"/>
          <p:cNvSpPr>
            <a:spLocks noGrp="1"/>
          </p:cNvSpPr>
          <p:nvPr>
            <p:ph sz="quarter" idx="13"/>
          </p:nvPr>
        </p:nvSpPr>
        <p:spPr/>
        <p:txBody>
          <a:bodyPr/>
          <a:lstStyle/>
          <a:p>
            <a:endParaRPr lang="en-US"/>
          </a:p>
        </p:txBody>
      </p:sp>
      <p:pic>
        <p:nvPicPr>
          <p:cNvPr id="19458" name="Picture 2" descr="C:\Users\Home\Desktop\Facebook slides\Poorly Behaved Children-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1" y="1219200"/>
            <a:ext cx="4954588" cy="5476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381000"/>
            <a:ext cx="5791200" cy="646331"/>
          </a:xfrm>
          <a:prstGeom prst="rect">
            <a:avLst/>
          </a:prstGeom>
          <a:noFill/>
        </p:spPr>
        <p:txBody>
          <a:bodyPr wrap="square" rtlCol="0">
            <a:spAutoFit/>
          </a:bodyPr>
          <a:lstStyle/>
          <a:p>
            <a:r>
              <a:rPr lang="en-US" dirty="0"/>
              <a:t>BLAME AND FEAR </a:t>
            </a:r>
          </a:p>
          <a:p>
            <a:r>
              <a:rPr lang="en-US" dirty="0"/>
              <a:t>MY TRAVELING COMPANIONS FOR YEARS</a:t>
            </a:r>
          </a:p>
        </p:txBody>
      </p:sp>
    </p:spTree>
    <p:extLst>
      <p:ext uri="{BB962C8B-B14F-4D97-AF65-F5344CB8AC3E}">
        <p14:creationId xmlns:p14="http://schemas.microsoft.com/office/powerpoint/2010/main" val="1631105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637" y="304800"/>
            <a:ext cx="4114800" cy="701040"/>
          </a:xfrm>
        </p:spPr>
        <p:txBody>
          <a:bodyPr/>
          <a:lstStyle/>
          <a:p>
            <a:r>
              <a:rPr lang="en-US" dirty="0"/>
              <a:t>Therapy with a pencil </a:t>
            </a:r>
          </a:p>
        </p:txBody>
      </p:sp>
      <p:sp>
        <p:nvSpPr>
          <p:cNvPr id="3" name="TextBox 2"/>
          <p:cNvSpPr txBox="1"/>
          <p:nvPr/>
        </p:nvSpPr>
        <p:spPr>
          <a:xfrm>
            <a:off x="152400" y="1600200"/>
            <a:ext cx="3124200" cy="1754326"/>
          </a:xfrm>
          <a:prstGeom prst="rect">
            <a:avLst/>
          </a:prstGeom>
          <a:noFill/>
        </p:spPr>
        <p:txBody>
          <a:bodyPr wrap="square" rtlCol="0">
            <a:spAutoFit/>
          </a:bodyPr>
          <a:lstStyle/>
          <a:p>
            <a:r>
              <a:rPr lang="en-US" dirty="0"/>
              <a:t>Emphasizing the Good Work Quiets the Voices……</a:t>
            </a:r>
          </a:p>
          <a:p>
            <a:endParaRPr lang="en-US" dirty="0"/>
          </a:p>
          <a:p>
            <a:endParaRPr lang="en-US" dirty="0"/>
          </a:p>
          <a:p>
            <a:r>
              <a:rPr lang="en-US" dirty="0"/>
              <a:t>Maybe it isn’t me that is crazy?</a:t>
            </a:r>
          </a:p>
          <a:p>
            <a:r>
              <a:rPr lang="en-US" dirty="0"/>
              <a:t>Maybe the world is wrong….</a:t>
            </a:r>
          </a:p>
        </p:txBody>
      </p:sp>
      <p:sp>
        <p:nvSpPr>
          <p:cNvPr id="2" name="Content Placeholder 1"/>
          <p:cNvSpPr>
            <a:spLocks noGrp="1"/>
          </p:cNvSpPr>
          <p:nvPr>
            <p:ph sz="quarter" idx="14"/>
          </p:nvPr>
        </p:nvSpPr>
        <p:spPr/>
        <p:txBody>
          <a:bodyPr/>
          <a:lstStyle/>
          <a:p>
            <a:endParaRPr lang="en-US"/>
          </a:p>
        </p:txBody>
      </p:sp>
      <p:pic>
        <p:nvPicPr>
          <p:cNvPr id="21506" name="Picture 2" descr="C:\Users\Home\Desktop\Facebook slides\The Highway6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360715"/>
            <a:ext cx="5638800"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698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8563" y="304800"/>
            <a:ext cx="4114800" cy="701040"/>
          </a:xfrm>
        </p:spPr>
        <p:txBody>
          <a:bodyPr/>
          <a:lstStyle/>
          <a:p>
            <a:r>
              <a:rPr lang="en-US" dirty="0"/>
              <a:t>CCSD</a:t>
            </a:r>
            <a:br>
              <a:rPr lang="en-US" dirty="0"/>
            </a:br>
            <a:endParaRPr lang="en-US" dirty="0"/>
          </a:p>
        </p:txBody>
      </p:sp>
      <p:pic>
        <p:nvPicPr>
          <p:cNvPr id="3" name="Content Placeholder 2"/>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800468" y="2247549"/>
            <a:ext cx="3962531" cy="4593954"/>
          </a:xfrm>
        </p:spPr>
      </p:pic>
      <p:sp>
        <p:nvSpPr>
          <p:cNvPr id="5" name="TextBox 4"/>
          <p:cNvSpPr txBox="1"/>
          <p:nvPr/>
        </p:nvSpPr>
        <p:spPr>
          <a:xfrm>
            <a:off x="4267200" y="1447800"/>
            <a:ext cx="4419600" cy="646331"/>
          </a:xfrm>
          <a:prstGeom prst="rect">
            <a:avLst/>
          </a:prstGeom>
          <a:noFill/>
        </p:spPr>
        <p:txBody>
          <a:bodyPr wrap="square" rtlCol="0">
            <a:spAutoFit/>
          </a:bodyPr>
          <a:lstStyle/>
          <a:p>
            <a:r>
              <a:rPr lang="en-US" dirty="0"/>
              <a:t>People Have No Idea Who Is Listening             	Although they think they do</a:t>
            </a:r>
          </a:p>
        </p:txBody>
      </p:sp>
      <p:sp>
        <p:nvSpPr>
          <p:cNvPr id="6" name="Content Placeholder 5"/>
          <p:cNvSpPr>
            <a:spLocks noGrp="1"/>
          </p:cNvSpPr>
          <p:nvPr>
            <p:ph sz="quarter" idx="13"/>
          </p:nvPr>
        </p:nvSpPr>
        <p:spPr/>
        <p:txBody>
          <a:bodyPr/>
          <a:lstStyle/>
          <a:p>
            <a:endParaRPr lang="en-US"/>
          </a:p>
        </p:txBody>
      </p:sp>
      <p:pic>
        <p:nvPicPr>
          <p:cNvPr id="1026" name="Picture 2" descr="C:\Users\Home\Desktop\From Powerpoint\You Do Not Know.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28800"/>
            <a:ext cx="4648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561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r>
              <a:rPr lang="en-US" dirty="0"/>
              <a:t>Rationalizing Inactivity</a:t>
            </a:r>
          </a:p>
          <a:p>
            <a:endParaRPr lang="en-US" dirty="0"/>
          </a:p>
          <a:p>
            <a:r>
              <a:rPr lang="en-US" dirty="0"/>
              <a:t>The Job</a:t>
            </a:r>
          </a:p>
          <a:p>
            <a:endParaRPr lang="en-US" dirty="0"/>
          </a:p>
          <a:p>
            <a:r>
              <a:rPr lang="en-US" dirty="0"/>
              <a:t>The Students</a:t>
            </a:r>
          </a:p>
          <a:p>
            <a:endParaRPr lang="en-US" dirty="0"/>
          </a:p>
          <a:p>
            <a:r>
              <a:rPr lang="en-US" dirty="0"/>
              <a:t>The Safety of the Less Shocking</a:t>
            </a:r>
          </a:p>
          <a:p>
            <a:endParaRPr lang="en-US" dirty="0"/>
          </a:p>
          <a:p>
            <a:r>
              <a:rPr lang="en-US" dirty="0"/>
              <a:t>My Voice is Insignificant</a:t>
            </a:r>
          </a:p>
          <a:p>
            <a:endParaRPr lang="en-US" dirty="0"/>
          </a:p>
        </p:txBody>
      </p:sp>
      <p:sp>
        <p:nvSpPr>
          <p:cNvPr id="4" name="Title 3"/>
          <p:cNvSpPr>
            <a:spLocks noGrp="1"/>
          </p:cNvSpPr>
          <p:nvPr>
            <p:ph type="title"/>
          </p:nvPr>
        </p:nvSpPr>
        <p:spPr/>
        <p:txBody>
          <a:bodyPr/>
          <a:lstStyle/>
          <a:p>
            <a:r>
              <a:rPr lang="en-US" dirty="0"/>
              <a:t>The pull of activism</a:t>
            </a:r>
            <a:br>
              <a:rPr lang="en-US" dirty="0"/>
            </a:br>
            <a:r>
              <a:rPr lang="en-US" dirty="0"/>
              <a:t>the shame in being afraid</a:t>
            </a:r>
          </a:p>
        </p:txBody>
      </p:sp>
      <p:sp>
        <p:nvSpPr>
          <p:cNvPr id="2" name="Content Placeholder 1"/>
          <p:cNvSpPr>
            <a:spLocks noGrp="1"/>
          </p:cNvSpPr>
          <p:nvPr>
            <p:ph sz="quarter" idx="13"/>
          </p:nvPr>
        </p:nvSpPr>
        <p:spPr/>
        <p:txBody>
          <a:bodyPr/>
          <a:lstStyle/>
          <a:p>
            <a:endParaRPr lang="en-US"/>
          </a:p>
        </p:txBody>
      </p:sp>
      <p:pic>
        <p:nvPicPr>
          <p:cNvPr id="20482" name="Picture 2" descr="C:\Users\Home\Desktop\Facebook slides\Not Without Us-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905000"/>
            <a:ext cx="4329112" cy="489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324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1771" y="228600"/>
            <a:ext cx="3951050" cy="6477000"/>
          </a:xfrm>
        </p:spPr>
      </p:pic>
      <p:sp>
        <p:nvSpPr>
          <p:cNvPr id="4" name="Title 3"/>
          <p:cNvSpPr>
            <a:spLocks noGrp="1"/>
          </p:cNvSpPr>
          <p:nvPr>
            <p:ph type="title"/>
          </p:nvPr>
        </p:nvSpPr>
        <p:spPr>
          <a:xfrm>
            <a:off x="4572000" y="304800"/>
            <a:ext cx="4114800" cy="701040"/>
          </a:xfrm>
        </p:spPr>
        <p:txBody>
          <a:bodyPr/>
          <a:lstStyle/>
          <a:p>
            <a:r>
              <a:rPr lang="en-US" dirty="0"/>
              <a:t>Half In</a:t>
            </a:r>
            <a:br>
              <a:rPr lang="en-US" dirty="0"/>
            </a:br>
            <a:r>
              <a:rPr lang="en-US" dirty="0"/>
              <a:t>Half Out</a:t>
            </a:r>
          </a:p>
        </p:txBody>
      </p:sp>
      <p:pic>
        <p:nvPicPr>
          <p:cNvPr id="10" name="Content Placeholder 9"/>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664075" y="2732136"/>
            <a:ext cx="4022725" cy="2582766"/>
          </a:xfrm>
        </p:spPr>
      </p:pic>
    </p:spTree>
    <p:extLst>
      <p:ext uri="{BB962C8B-B14F-4D97-AF65-F5344CB8AC3E}">
        <p14:creationId xmlns:p14="http://schemas.microsoft.com/office/powerpoint/2010/main" val="2209464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181600" y="1883229"/>
            <a:ext cx="3849000" cy="4760914"/>
          </a:xfrm>
        </p:spPr>
      </p:pic>
      <p:sp>
        <p:nvSpPr>
          <p:cNvPr id="4" name="Title 3"/>
          <p:cNvSpPr>
            <a:spLocks noGrp="1"/>
          </p:cNvSpPr>
          <p:nvPr>
            <p:ph type="title"/>
          </p:nvPr>
        </p:nvSpPr>
        <p:spPr/>
        <p:txBody>
          <a:bodyPr/>
          <a:lstStyle/>
          <a:p>
            <a:r>
              <a:rPr lang="en-US" dirty="0"/>
              <a:t>A muffled message</a:t>
            </a:r>
          </a:p>
        </p:txBody>
      </p:sp>
      <p:sp>
        <p:nvSpPr>
          <p:cNvPr id="3" name="Content Placeholder 2"/>
          <p:cNvSpPr>
            <a:spLocks noGrp="1"/>
          </p:cNvSpPr>
          <p:nvPr>
            <p:ph sz="quarter" idx="13"/>
          </p:nvPr>
        </p:nvSpPr>
        <p:spPr/>
        <p:txBody>
          <a:bodyPr/>
          <a:lstStyle/>
          <a:p>
            <a:endParaRPr lang="en-US"/>
          </a:p>
        </p:txBody>
      </p:sp>
      <p:pic>
        <p:nvPicPr>
          <p:cNvPr id="17410" name="Picture 2" descr="C:\Users\Home\Desktop\Facebook slides\Too many graves-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05000"/>
            <a:ext cx="487679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579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5410200" y="2020824"/>
            <a:ext cx="3276600" cy="4005072"/>
          </a:xfrm>
        </p:spPr>
        <p:txBody>
          <a:bodyPr>
            <a:normAutofit lnSpcReduction="10000"/>
          </a:bodyPr>
          <a:lstStyle/>
          <a:p>
            <a:r>
              <a:rPr lang="en-US" dirty="0"/>
              <a:t>Nice not to be an island </a:t>
            </a:r>
          </a:p>
          <a:p>
            <a:endParaRPr lang="en-US" dirty="0"/>
          </a:p>
          <a:p>
            <a:r>
              <a:rPr lang="en-US" dirty="0"/>
              <a:t>Even if it hurts</a:t>
            </a:r>
          </a:p>
          <a:p>
            <a:endParaRPr lang="en-US" dirty="0"/>
          </a:p>
          <a:p>
            <a:r>
              <a:rPr lang="en-US" dirty="0"/>
              <a:t>But How Can I stay Only Half In?</a:t>
            </a:r>
          </a:p>
          <a:p>
            <a:endParaRPr lang="en-US" dirty="0"/>
          </a:p>
          <a:p>
            <a:r>
              <a:rPr lang="en-US" dirty="0"/>
              <a:t>Others Have Given So Much</a:t>
            </a:r>
          </a:p>
          <a:p>
            <a:endParaRPr lang="en-US" dirty="0"/>
          </a:p>
          <a:p>
            <a:r>
              <a:rPr lang="en-US" dirty="0"/>
              <a:t>What is My Obligation to My Community AND Myself</a:t>
            </a:r>
          </a:p>
        </p:txBody>
      </p:sp>
      <p:sp>
        <p:nvSpPr>
          <p:cNvPr id="4" name="Title 3"/>
          <p:cNvSpPr>
            <a:spLocks noGrp="1"/>
          </p:cNvSpPr>
          <p:nvPr>
            <p:ph type="title"/>
          </p:nvPr>
        </p:nvSpPr>
        <p:spPr>
          <a:xfrm>
            <a:off x="5257800" y="152400"/>
            <a:ext cx="3733800" cy="701040"/>
          </a:xfrm>
        </p:spPr>
        <p:txBody>
          <a:bodyPr/>
          <a:lstStyle/>
          <a:p>
            <a:r>
              <a:rPr lang="en-US" dirty="0"/>
              <a:t>Trying to make Sense of more than self </a:t>
            </a:r>
          </a:p>
        </p:txBody>
      </p:sp>
      <p:sp>
        <p:nvSpPr>
          <p:cNvPr id="2" name="Content Placeholder 1"/>
          <p:cNvSpPr>
            <a:spLocks noGrp="1"/>
          </p:cNvSpPr>
          <p:nvPr>
            <p:ph sz="quarter" idx="13"/>
          </p:nvPr>
        </p:nvSpPr>
        <p:spPr/>
        <p:txBody>
          <a:bodyPr/>
          <a:lstStyle/>
          <a:p>
            <a:endParaRPr lang="en-US"/>
          </a:p>
        </p:txBody>
      </p:sp>
      <p:pic>
        <p:nvPicPr>
          <p:cNvPr id="22530" name="Picture 2" descr="C:\Users\Home\Desktop\Facebook slides\Or Buy Good Blinds-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78" y="1447800"/>
            <a:ext cx="5486227"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524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0800" y="152400"/>
            <a:ext cx="4114800" cy="701040"/>
          </a:xfrm>
        </p:spPr>
        <p:txBody>
          <a:bodyPr/>
          <a:lstStyle/>
          <a:p>
            <a:r>
              <a:rPr lang="en-US" dirty="0"/>
              <a:t>Pride vs fear</a:t>
            </a:r>
          </a:p>
        </p:txBody>
      </p:sp>
      <p:sp>
        <p:nvSpPr>
          <p:cNvPr id="2" name="Content Placeholder 1"/>
          <p:cNvSpPr>
            <a:spLocks noGrp="1"/>
          </p:cNvSpPr>
          <p:nvPr>
            <p:ph sz="quarter" idx="13"/>
          </p:nvPr>
        </p:nvSpPr>
        <p:spPr/>
        <p:txBody>
          <a:bodyPr/>
          <a:lstStyle/>
          <a:p>
            <a:endParaRPr lang="en-US"/>
          </a:p>
        </p:txBody>
      </p:sp>
      <p:pic>
        <p:nvPicPr>
          <p:cNvPr id="4098" name="Picture 2" descr="C:\Users\Home\Desktop\Find a Lever7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4648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4"/>
          </p:nvPr>
        </p:nvSpPr>
        <p:spPr/>
        <p:txBody>
          <a:bodyPr/>
          <a:lstStyle/>
          <a:p>
            <a:endParaRPr lang="en-US"/>
          </a:p>
        </p:txBody>
      </p:sp>
    </p:spTree>
    <p:extLst>
      <p:ext uri="{BB962C8B-B14F-4D97-AF65-F5344CB8AC3E}">
        <p14:creationId xmlns:p14="http://schemas.microsoft.com/office/powerpoint/2010/main" val="623939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81000"/>
            <a:ext cx="4114800" cy="701040"/>
          </a:xfrm>
        </p:spPr>
        <p:txBody>
          <a:bodyPr/>
          <a:lstStyle/>
          <a:p>
            <a:r>
              <a:rPr lang="en-US" dirty="0"/>
              <a:t>Opinions without risk &amp;</a:t>
            </a:r>
            <a:br>
              <a:rPr lang="en-US" dirty="0"/>
            </a:br>
            <a:r>
              <a:rPr lang="en-US" dirty="0"/>
              <a:t>without investment</a:t>
            </a:r>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1295400"/>
            <a:ext cx="4648200" cy="5294312"/>
          </a:xfrm>
        </p:spPr>
      </p:pic>
      <p:pic>
        <p:nvPicPr>
          <p:cNvPr id="7" name="Content Placeholder 6"/>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626428" y="1066800"/>
            <a:ext cx="4517571" cy="6248400"/>
          </a:xfrm>
        </p:spPr>
      </p:pic>
    </p:spTree>
    <p:extLst>
      <p:ext uri="{BB962C8B-B14F-4D97-AF65-F5344CB8AC3E}">
        <p14:creationId xmlns:p14="http://schemas.microsoft.com/office/powerpoint/2010/main" val="694728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228600"/>
            <a:ext cx="4114800" cy="701040"/>
          </a:xfrm>
        </p:spPr>
        <p:txBody>
          <a:bodyPr>
            <a:normAutofit fontScale="90000"/>
          </a:bodyPr>
          <a:lstStyle/>
          <a:p>
            <a:r>
              <a:rPr lang="en-US" dirty="0"/>
              <a:t>On going distraction     </a:t>
            </a:r>
            <a:br>
              <a:rPr lang="en-US" dirty="0"/>
            </a:br>
            <a:r>
              <a:rPr lang="en-US" dirty="0"/>
              <a:t>Be able  to see the big picture </a:t>
            </a:r>
          </a:p>
        </p:txBody>
      </p:sp>
      <p:sp>
        <p:nvSpPr>
          <p:cNvPr id="2" name="Content Placeholder 1"/>
          <p:cNvSpPr>
            <a:spLocks noGrp="1"/>
          </p:cNvSpPr>
          <p:nvPr>
            <p:ph sz="quarter" idx="13"/>
          </p:nvPr>
        </p:nvSpPr>
        <p:spPr/>
        <p:txBody>
          <a:bodyPr/>
          <a:lstStyle/>
          <a:p>
            <a:endParaRPr lang="en-US"/>
          </a:p>
        </p:txBody>
      </p:sp>
      <p:pic>
        <p:nvPicPr>
          <p:cNvPr id="18434" name="Picture 2" descr="C:\Users\Home\Desktop\Facebook slides\IMG_20151123_0011 Life is a Merry Go Round...and My Grasp is Tenuous .in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56388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4"/>
          </p:nvPr>
        </p:nvSpPr>
        <p:spPr/>
        <p:txBody>
          <a:bodyPr/>
          <a:lstStyle/>
          <a:p>
            <a:endParaRPr lang="en-US"/>
          </a:p>
        </p:txBody>
      </p:sp>
      <p:pic>
        <p:nvPicPr>
          <p:cNvPr id="18435" name="Picture 3" descr="C:\Users\Home\Desktop\Facebook slides\IMG_20150601_0005 Your Shoes Clash With the House.i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990601"/>
            <a:ext cx="4572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057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11751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609600"/>
            <a:ext cx="6400800" cy="6019800"/>
          </a:xfrm>
        </p:spPr>
      </p:pic>
      <p:sp>
        <p:nvSpPr>
          <p:cNvPr id="3" name="Content Placeholder 2"/>
          <p:cNvSpPr>
            <a:spLocks noGrp="1"/>
          </p:cNvSpPr>
          <p:nvPr>
            <p:ph sz="quarter" idx="14"/>
          </p:nvPr>
        </p:nvSpPr>
        <p:spPr>
          <a:xfrm>
            <a:off x="7086600" y="2020824"/>
            <a:ext cx="1600200" cy="4005072"/>
          </a:xfrm>
        </p:spPr>
        <p:txBody>
          <a:bodyPr/>
          <a:lstStyle/>
          <a:p>
            <a:r>
              <a:rPr lang="en-US" dirty="0"/>
              <a:t>Every laugh</a:t>
            </a:r>
          </a:p>
          <a:p>
            <a:endParaRPr lang="en-US" dirty="0"/>
          </a:p>
          <a:p>
            <a:r>
              <a:rPr lang="en-US" dirty="0"/>
              <a:t> </a:t>
            </a:r>
          </a:p>
          <a:p>
            <a:r>
              <a:rPr lang="en-US" dirty="0"/>
              <a:t>Every Whisper</a:t>
            </a:r>
          </a:p>
          <a:p>
            <a:endParaRPr lang="en-US" dirty="0"/>
          </a:p>
        </p:txBody>
      </p:sp>
      <p:sp>
        <p:nvSpPr>
          <p:cNvPr id="4" name="Title 3"/>
          <p:cNvSpPr>
            <a:spLocks noGrp="1"/>
          </p:cNvSpPr>
          <p:nvPr>
            <p:ph type="title"/>
          </p:nvPr>
        </p:nvSpPr>
        <p:spPr>
          <a:xfrm>
            <a:off x="4876800" y="152400"/>
            <a:ext cx="4114800" cy="304800"/>
          </a:xfrm>
        </p:spPr>
        <p:txBody>
          <a:bodyPr>
            <a:normAutofit fontScale="90000"/>
          </a:bodyPr>
          <a:lstStyle/>
          <a:p>
            <a:r>
              <a:rPr lang="en-US" dirty="0"/>
              <a:t>It is the little things</a:t>
            </a:r>
          </a:p>
        </p:txBody>
      </p:sp>
    </p:spTree>
    <p:extLst>
      <p:ext uri="{BB962C8B-B14F-4D97-AF65-F5344CB8AC3E}">
        <p14:creationId xmlns:p14="http://schemas.microsoft.com/office/powerpoint/2010/main" val="2578366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862513" y="1143000"/>
            <a:ext cx="4281487" cy="5494987"/>
          </a:xfrm>
        </p:spPr>
      </p:pic>
      <p:sp>
        <p:nvSpPr>
          <p:cNvPr id="4" name="Title 3"/>
          <p:cNvSpPr>
            <a:spLocks noGrp="1"/>
          </p:cNvSpPr>
          <p:nvPr>
            <p:ph type="title"/>
          </p:nvPr>
        </p:nvSpPr>
        <p:spPr>
          <a:xfrm>
            <a:off x="2451281" y="228600"/>
            <a:ext cx="4114800" cy="701040"/>
          </a:xfrm>
        </p:spPr>
        <p:txBody>
          <a:bodyPr/>
          <a:lstStyle/>
          <a:p>
            <a:r>
              <a:rPr lang="en-US" dirty="0"/>
              <a:t>Moments good and bad</a:t>
            </a:r>
          </a:p>
        </p:txBody>
      </p:sp>
      <p:sp>
        <p:nvSpPr>
          <p:cNvPr id="5" name="Content Placeholder 4"/>
          <p:cNvSpPr>
            <a:spLocks noGrp="1"/>
          </p:cNvSpPr>
          <p:nvPr>
            <p:ph sz="quarter" idx="13"/>
          </p:nvPr>
        </p:nvSpPr>
        <p:spPr/>
        <p:txBody>
          <a:bodyPr/>
          <a:lstStyle/>
          <a:p>
            <a:endParaRPr lang="en-US"/>
          </a:p>
        </p:txBody>
      </p:sp>
      <p:pic>
        <p:nvPicPr>
          <p:cNvPr id="5122" name="Picture 2" descr="C:\Users\Home\Desktop\Wonderful SHa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3" y="1143000"/>
            <a:ext cx="4826000" cy="487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907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819892" y="152400"/>
            <a:ext cx="4324108" cy="6583680"/>
          </a:xfrm>
        </p:spPr>
      </p:pic>
      <p:sp>
        <p:nvSpPr>
          <p:cNvPr id="4" name="Title 3"/>
          <p:cNvSpPr>
            <a:spLocks noGrp="1"/>
          </p:cNvSpPr>
          <p:nvPr>
            <p:ph type="title"/>
          </p:nvPr>
        </p:nvSpPr>
        <p:spPr>
          <a:xfrm>
            <a:off x="457200" y="152400"/>
            <a:ext cx="4114800" cy="701040"/>
          </a:xfrm>
        </p:spPr>
        <p:txBody>
          <a:bodyPr/>
          <a:lstStyle/>
          <a:p>
            <a:r>
              <a:rPr lang="en-US" dirty="0"/>
              <a:t>True happiness rests in honesty…..I forgot that</a:t>
            </a:r>
          </a:p>
        </p:txBody>
      </p:sp>
      <p:pic>
        <p:nvPicPr>
          <p:cNvPr id="7" name="Content Placeholder 6"/>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0" y="1112519"/>
            <a:ext cx="4215474" cy="5459017"/>
          </a:xfrm>
        </p:spPr>
      </p:pic>
    </p:spTree>
    <p:extLst>
      <p:ext uri="{BB962C8B-B14F-4D97-AF65-F5344CB8AC3E}">
        <p14:creationId xmlns:p14="http://schemas.microsoft.com/office/powerpoint/2010/main" val="2166986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3505200"/>
            <a:ext cx="4114800" cy="701040"/>
          </a:xfrm>
        </p:spPr>
        <p:txBody>
          <a:bodyPr/>
          <a:lstStyle/>
          <a:p>
            <a:r>
              <a:rPr lang="en-US" dirty="0"/>
              <a:t>The value of things came in time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1" y="1807029"/>
            <a:ext cx="4572000" cy="5029200"/>
          </a:xfrm>
          <a:prstGeom prst="rect">
            <a:avLst/>
          </a:prstGeom>
        </p:spPr>
      </p:pic>
    </p:spTree>
    <p:extLst>
      <p:ext uri="{BB962C8B-B14F-4D97-AF65-F5344CB8AC3E}">
        <p14:creationId xmlns:p14="http://schemas.microsoft.com/office/powerpoint/2010/main" val="1405626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a:xfrm>
            <a:off x="2514600" y="76200"/>
            <a:ext cx="4114800" cy="701040"/>
          </a:xfrm>
        </p:spPr>
        <p:txBody>
          <a:bodyPr/>
          <a:lstStyle/>
          <a:p>
            <a:r>
              <a:rPr lang="en-US" dirty="0"/>
              <a:t>In the end my friends were my ladder</a:t>
            </a:r>
          </a:p>
        </p:txBody>
      </p:sp>
      <p:pic>
        <p:nvPicPr>
          <p:cNvPr id="10243" name="Picture 3" descr="C:\Users\Home\Desktop\From Powerpoint\Pointless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8200"/>
            <a:ext cx="6858000"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10400" y="1600200"/>
            <a:ext cx="1752600" cy="4801314"/>
          </a:xfrm>
          <a:prstGeom prst="rect">
            <a:avLst/>
          </a:prstGeom>
          <a:noFill/>
        </p:spPr>
        <p:txBody>
          <a:bodyPr wrap="square" rtlCol="0">
            <a:spAutoFit/>
          </a:bodyPr>
          <a:lstStyle/>
          <a:p>
            <a:r>
              <a:rPr lang="en-US" dirty="0"/>
              <a:t>-Went to the store with me </a:t>
            </a:r>
          </a:p>
          <a:p>
            <a:endParaRPr lang="en-US" dirty="0"/>
          </a:p>
          <a:p>
            <a:endParaRPr lang="en-US" dirty="0"/>
          </a:p>
          <a:p>
            <a:r>
              <a:rPr lang="en-US" dirty="0"/>
              <a:t>-Supported my art</a:t>
            </a:r>
          </a:p>
          <a:p>
            <a:endParaRPr lang="en-US" dirty="0"/>
          </a:p>
          <a:p>
            <a:r>
              <a:rPr lang="en-US" dirty="0"/>
              <a:t>-Waited in the car for me as I did my first interview as a woman</a:t>
            </a:r>
          </a:p>
          <a:p>
            <a:endParaRPr lang="en-US" dirty="0"/>
          </a:p>
          <a:p>
            <a:r>
              <a:rPr lang="en-US" dirty="0"/>
              <a:t>-Fought fights for me when I left a room</a:t>
            </a:r>
          </a:p>
          <a:p>
            <a:endParaRPr lang="en-US" dirty="0"/>
          </a:p>
          <a:p>
            <a:endParaRPr lang="en-US" dirty="0"/>
          </a:p>
        </p:txBody>
      </p:sp>
    </p:spTree>
    <p:extLst>
      <p:ext uri="{BB962C8B-B14F-4D97-AF65-F5344CB8AC3E}">
        <p14:creationId xmlns:p14="http://schemas.microsoft.com/office/powerpoint/2010/main" val="2754574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8563" y="304800"/>
            <a:ext cx="4114800" cy="701040"/>
          </a:xfrm>
        </p:spPr>
        <p:txBody>
          <a:bodyPr/>
          <a:lstStyle/>
          <a:p>
            <a:r>
              <a:rPr lang="en-US" dirty="0"/>
              <a:t>Our students</a:t>
            </a:r>
            <a:br>
              <a:rPr lang="en-US" dirty="0"/>
            </a:br>
            <a:r>
              <a:rPr lang="en-US" dirty="0"/>
              <a:t>(I am the cautionary tale)</a:t>
            </a:r>
          </a:p>
        </p:txBody>
      </p:sp>
      <p:sp>
        <p:nvSpPr>
          <p:cNvPr id="2" name="Content Placeholder 1"/>
          <p:cNvSpPr>
            <a:spLocks noGrp="1"/>
          </p:cNvSpPr>
          <p:nvPr>
            <p:ph sz="quarter" idx="13"/>
          </p:nvPr>
        </p:nvSpPr>
        <p:spPr/>
        <p:txBody>
          <a:bodyPr/>
          <a:lstStyle/>
          <a:p>
            <a:endParaRPr lang="en-US"/>
          </a:p>
        </p:txBody>
      </p:sp>
      <p:pic>
        <p:nvPicPr>
          <p:cNvPr id="13314" name="Picture 2" descr="C:\Users\Home\Desktop\Facebook slides\Best advice-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67543"/>
            <a:ext cx="4572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4"/>
          </p:nvPr>
        </p:nvSpPr>
        <p:spPr/>
        <p:txBody>
          <a:bodyPr/>
          <a:lstStyle/>
          <a:p>
            <a:endParaRPr lang="en-US"/>
          </a:p>
        </p:txBody>
      </p:sp>
      <p:pic>
        <p:nvPicPr>
          <p:cNvPr id="2050" name="Picture 2" descr="C:\Users\Home\Desktop\From Powerpoint\Perspective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3515" y="1905000"/>
            <a:ext cx="4343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72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5715000" y="1447800"/>
            <a:ext cx="2971800" cy="4578096"/>
          </a:xfrm>
        </p:spPr>
        <p:txBody>
          <a:bodyPr/>
          <a:lstStyle/>
          <a:p>
            <a:r>
              <a:rPr lang="en-US" dirty="0"/>
              <a:t>Options not available to me in 1967 are available now</a:t>
            </a:r>
          </a:p>
          <a:p>
            <a:endParaRPr lang="en-US" dirty="0"/>
          </a:p>
          <a:p>
            <a:r>
              <a:rPr lang="en-US" dirty="0"/>
              <a:t>Communities are available now</a:t>
            </a:r>
          </a:p>
          <a:p>
            <a:endParaRPr lang="en-US" dirty="0"/>
          </a:p>
          <a:p>
            <a:r>
              <a:rPr lang="en-US" dirty="0"/>
              <a:t>There are no excuses for children to go through what I did</a:t>
            </a:r>
          </a:p>
          <a:p>
            <a:endParaRPr lang="en-US" dirty="0"/>
          </a:p>
          <a:p>
            <a:r>
              <a:rPr lang="en-US" dirty="0"/>
              <a:t>They don’t need to feel different!!</a:t>
            </a:r>
          </a:p>
        </p:txBody>
      </p:sp>
      <p:sp>
        <p:nvSpPr>
          <p:cNvPr id="4" name="Title 3"/>
          <p:cNvSpPr>
            <a:spLocks noGrp="1"/>
          </p:cNvSpPr>
          <p:nvPr>
            <p:ph type="title"/>
          </p:nvPr>
        </p:nvSpPr>
        <p:spPr>
          <a:xfrm>
            <a:off x="2481944" y="228600"/>
            <a:ext cx="4114800" cy="701040"/>
          </a:xfrm>
        </p:spPr>
        <p:txBody>
          <a:bodyPr/>
          <a:lstStyle/>
          <a:p>
            <a:r>
              <a:rPr lang="en-US" dirty="0"/>
              <a:t>Today is better </a:t>
            </a:r>
          </a:p>
        </p:txBody>
      </p:sp>
      <p:sp>
        <p:nvSpPr>
          <p:cNvPr id="3" name="Content Placeholder 2"/>
          <p:cNvSpPr>
            <a:spLocks noGrp="1"/>
          </p:cNvSpPr>
          <p:nvPr>
            <p:ph sz="quarter" idx="13"/>
          </p:nvPr>
        </p:nvSpPr>
        <p:spPr/>
        <p:txBody>
          <a:bodyPr/>
          <a:lstStyle/>
          <a:p>
            <a:endParaRPr lang="en-US"/>
          </a:p>
        </p:txBody>
      </p:sp>
      <p:pic>
        <p:nvPicPr>
          <p:cNvPr id="9218" name="Picture 2" descr="C:\Users\Home\Desktop\From Powerpoint\A Checker6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 y="1447800"/>
            <a:ext cx="5475513"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70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r>
              <a:rPr lang="en-US" dirty="0"/>
              <a:t>Gay teens are 8.4 times more likely to report having attempted suicide and 5.9 times more likely to report high levels of depression </a:t>
            </a:r>
          </a:p>
          <a:p>
            <a:endParaRPr lang="en-US" dirty="0"/>
          </a:p>
          <a:p>
            <a:endParaRPr lang="en-US" dirty="0"/>
          </a:p>
          <a:p>
            <a:r>
              <a:rPr lang="en-US" dirty="0"/>
              <a:t>LGBT youth who reported higher levels of family rejection during adolescence are three times more likely to use illegal drugs.</a:t>
            </a:r>
          </a:p>
        </p:txBody>
      </p:sp>
      <p:sp>
        <p:nvSpPr>
          <p:cNvPr id="6" name="Content Placeholder 5"/>
          <p:cNvSpPr>
            <a:spLocks noGrp="1"/>
          </p:cNvSpPr>
          <p:nvPr>
            <p:ph sz="quarter" idx="14"/>
          </p:nvPr>
        </p:nvSpPr>
        <p:spPr/>
        <p:txBody>
          <a:bodyPr/>
          <a:lstStyle/>
          <a:p>
            <a:r>
              <a:rPr lang="en-US" dirty="0"/>
              <a:t>Studies indicate that between 25% and 50% of homeless youth are LGBT and on the streets because of their sexual orientation or gender identity.</a:t>
            </a:r>
          </a:p>
          <a:p>
            <a:endParaRPr lang="en-US" dirty="0"/>
          </a:p>
          <a:p>
            <a:endParaRPr lang="en-US" dirty="0"/>
          </a:p>
          <a:p>
            <a:r>
              <a:rPr lang="en-US" dirty="0"/>
              <a:t>Gender Justice of Nevada </a:t>
            </a:r>
          </a:p>
          <a:p>
            <a:r>
              <a:rPr lang="en-US" dirty="0"/>
              <a:t>An organization to be aware of</a:t>
            </a:r>
          </a:p>
          <a:p>
            <a:endParaRPr lang="en-US" dirty="0"/>
          </a:p>
          <a:p>
            <a:endParaRPr lang="en-US" dirty="0"/>
          </a:p>
        </p:txBody>
      </p:sp>
      <p:sp>
        <p:nvSpPr>
          <p:cNvPr id="4" name="Title 3"/>
          <p:cNvSpPr>
            <a:spLocks noGrp="1"/>
          </p:cNvSpPr>
          <p:nvPr>
            <p:ph type="title"/>
          </p:nvPr>
        </p:nvSpPr>
        <p:spPr/>
        <p:txBody>
          <a:bodyPr/>
          <a:lstStyle/>
          <a:p>
            <a:r>
              <a:rPr lang="en-US" dirty="0"/>
              <a:t>Very little good news</a:t>
            </a:r>
          </a:p>
        </p:txBody>
      </p:sp>
    </p:spTree>
    <p:extLst>
      <p:ext uri="{BB962C8B-B14F-4D97-AF65-F5344CB8AC3E}">
        <p14:creationId xmlns:p14="http://schemas.microsoft.com/office/powerpoint/2010/main" val="2274361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r>
              <a:rPr lang="en-US" dirty="0"/>
              <a:t>Suicide Attempts</a:t>
            </a:r>
          </a:p>
          <a:p>
            <a:endParaRPr lang="en-US" dirty="0"/>
          </a:p>
          <a:p>
            <a:r>
              <a:rPr lang="en-US" dirty="0"/>
              <a:t>18-24                        19% 1099</a:t>
            </a:r>
          </a:p>
          <a:p>
            <a:r>
              <a:rPr lang="en-US" dirty="0"/>
              <a:t>25-44                        52% 3051</a:t>
            </a:r>
          </a:p>
          <a:p>
            <a:r>
              <a:rPr lang="en-US" dirty="0"/>
              <a:t>45-54                        17% 973</a:t>
            </a:r>
          </a:p>
          <a:p>
            <a:r>
              <a:rPr lang="en-US" dirty="0"/>
              <a:t>55-64                        11% 648</a:t>
            </a:r>
          </a:p>
          <a:p>
            <a:r>
              <a:rPr lang="en-US" dirty="0"/>
              <a:t>65+                           2% 114</a:t>
            </a:r>
          </a:p>
          <a:p>
            <a:endParaRPr lang="en-US" dirty="0"/>
          </a:p>
          <a:p>
            <a:r>
              <a:rPr lang="en-US" dirty="0"/>
              <a:t>American Foundation for Suicide Prevention (2014)</a:t>
            </a:r>
          </a:p>
        </p:txBody>
      </p:sp>
      <p:sp>
        <p:nvSpPr>
          <p:cNvPr id="6" name="Content Placeholder 5"/>
          <p:cNvSpPr>
            <a:spLocks noGrp="1"/>
          </p:cNvSpPr>
          <p:nvPr>
            <p:ph sz="quarter" idx="14"/>
          </p:nvPr>
        </p:nvSpPr>
        <p:spPr/>
        <p:txBody>
          <a:bodyPr>
            <a:normAutofit fontScale="92500" lnSpcReduction="10000"/>
          </a:bodyPr>
          <a:lstStyle/>
          <a:p>
            <a:r>
              <a:rPr lang="en-US" dirty="0"/>
              <a:t>“that 14% of trans people were sent to a professional by their family after disclosing their gender identity to their family in an attempt to prevent them from transitioning.”</a:t>
            </a:r>
          </a:p>
          <a:p>
            <a:endParaRPr lang="en-US" dirty="0"/>
          </a:p>
          <a:p>
            <a:endParaRPr lang="en-US" dirty="0"/>
          </a:p>
          <a:p>
            <a:r>
              <a:rPr lang="en-US" dirty="0"/>
              <a:t>10% also reported violence from a family member, and 8% said that they were kicked out because of their transgender status.</a:t>
            </a:r>
          </a:p>
          <a:p>
            <a:endParaRPr lang="en-US" dirty="0"/>
          </a:p>
          <a:p>
            <a:r>
              <a:rPr lang="en-US" dirty="0"/>
              <a:t>(Center for Transgender Equality)</a:t>
            </a:r>
          </a:p>
        </p:txBody>
      </p:sp>
      <p:sp>
        <p:nvSpPr>
          <p:cNvPr id="4" name="Title 3"/>
          <p:cNvSpPr>
            <a:spLocks noGrp="1"/>
          </p:cNvSpPr>
          <p:nvPr>
            <p:ph type="title"/>
          </p:nvPr>
        </p:nvSpPr>
        <p:spPr>
          <a:xfrm>
            <a:off x="2514600" y="838200"/>
            <a:ext cx="4114800" cy="838200"/>
          </a:xfrm>
        </p:spPr>
        <p:txBody>
          <a:bodyPr>
            <a:normAutofit fontScale="90000"/>
          </a:bodyPr>
          <a:lstStyle/>
          <a:p>
            <a:r>
              <a:rPr lang="en-US" dirty="0"/>
              <a:t>This is why we need to do better and why I need to stop being a coward</a:t>
            </a:r>
          </a:p>
        </p:txBody>
      </p:sp>
    </p:spTree>
    <p:extLst>
      <p:ext uri="{BB962C8B-B14F-4D97-AF65-F5344CB8AC3E}">
        <p14:creationId xmlns:p14="http://schemas.microsoft.com/office/powerpoint/2010/main" val="3466198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en-US" dirty="0"/>
              <a:t>Students need to be constantly reminded that we work for them</a:t>
            </a:r>
          </a:p>
          <a:p>
            <a:endParaRPr lang="en-US" dirty="0"/>
          </a:p>
          <a:p>
            <a:r>
              <a:rPr lang="en-US" dirty="0"/>
              <a:t>Self-Advocacy needs to higher on the list of skills were to our students</a:t>
            </a:r>
          </a:p>
          <a:p>
            <a:r>
              <a:rPr lang="en-US" dirty="0"/>
              <a:t>-it is a mandatory component on my IEPs</a:t>
            </a:r>
          </a:p>
          <a:p>
            <a:r>
              <a:rPr lang="en-US" dirty="0"/>
              <a:t>-it is the skill that follows them when they leave us</a:t>
            </a:r>
          </a:p>
          <a:p>
            <a:r>
              <a:rPr lang="en-US" dirty="0"/>
              <a:t>-without it they will live and succeed by random chance</a:t>
            </a:r>
          </a:p>
          <a:p>
            <a:endParaRPr lang="en-US" dirty="0"/>
          </a:p>
          <a:p>
            <a:endParaRPr lang="en-US" dirty="0"/>
          </a:p>
        </p:txBody>
      </p:sp>
      <p:sp>
        <p:nvSpPr>
          <p:cNvPr id="4" name="Title 3"/>
          <p:cNvSpPr>
            <a:spLocks noGrp="1"/>
          </p:cNvSpPr>
          <p:nvPr>
            <p:ph type="title"/>
          </p:nvPr>
        </p:nvSpPr>
        <p:spPr>
          <a:xfrm>
            <a:off x="2526541" y="304800"/>
            <a:ext cx="4114800" cy="701040"/>
          </a:xfrm>
        </p:spPr>
        <p:txBody>
          <a:bodyPr/>
          <a:lstStyle/>
          <a:p>
            <a:r>
              <a:rPr lang="en-US" dirty="0"/>
              <a:t>Our students</a:t>
            </a:r>
            <a:br>
              <a:rPr lang="en-US" dirty="0"/>
            </a:br>
            <a:endParaRPr lang="en-US" dirty="0"/>
          </a:p>
        </p:txBody>
      </p:sp>
      <p:sp>
        <p:nvSpPr>
          <p:cNvPr id="3" name="Content Placeholder 2"/>
          <p:cNvSpPr>
            <a:spLocks noGrp="1"/>
          </p:cNvSpPr>
          <p:nvPr>
            <p:ph sz="quarter" idx="13"/>
          </p:nvPr>
        </p:nvSpPr>
        <p:spPr/>
        <p:txBody>
          <a:bodyPr/>
          <a:lstStyle/>
          <a:p>
            <a:endParaRPr lang="en-US"/>
          </a:p>
        </p:txBody>
      </p:sp>
      <p:pic>
        <p:nvPicPr>
          <p:cNvPr id="11266" name="Picture 2" descr="C:\Users\Home\Desktop\Facebook slides\A Better Garden-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039278"/>
            <a:ext cx="4724399" cy="579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440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320" y="304800"/>
            <a:ext cx="4114800" cy="701040"/>
          </a:xfrm>
        </p:spPr>
        <p:txBody>
          <a:bodyPr/>
          <a:lstStyle/>
          <a:p>
            <a:r>
              <a:rPr lang="en-US" dirty="0"/>
              <a:t>In a hospital bed I met my first friend</a:t>
            </a:r>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 y="1371600"/>
            <a:ext cx="4651582" cy="5486400"/>
          </a:xfrm>
        </p:spPr>
      </p:pic>
      <p:sp>
        <p:nvSpPr>
          <p:cNvPr id="6" name="Content Placeholder 5"/>
          <p:cNvSpPr>
            <a:spLocks noGrp="1"/>
          </p:cNvSpPr>
          <p:nvPr>
            <p:ph sz="quarter" idx="14"/>
          </p:nvPr>
        </p:nvSpPr>
        <p:spPr>
          <a:xfrm>
            <a:off x="4663440" y="2020824"/>
            <a:ext cx="4023360" cy="4608576"/>
          </a:xfrm>
        </p:spPr>
        <p:txBody>
          <a:bodyPr>
            <a:normAutofit/>
          </a:bodyPr>
          <a:lstStyle/>
          <a:p>
            <a:r>
              <a:rPr lang="en-US" dirty="0"/>
              <a:t>I owe my life to a night nurse in 1977</a:t>
            </a:r>
          </a:p>
          <a:p>
            <a:r>
              <a:rPr lang="en-US" dirty="0"/>
              <a:t>Pad  +  Pen  =  1</a:t>
            </a:r>
            <a:r>
              <a:rPr lang="en-US" baseline="30000" dirty="0"/>
              <a:t>st </a:t>
            </a:r>
            <a:r>
              <a:rPr lang="en-US" dirty="0"/>
              <a:t>Friend </a:t>
            </a:r>
          </a:p>
          <a:p>
            <a:endParaRPr lang="en-US" dirty="0"/>
          </a:p>
          <a:p>
            <a:r>
              <a:rPr lang="en-US" dirty="0"/>
              <a:t>Doodle Me and I have been together since 1977 and until 2000 she was a boy</a:t>
            </a:r>
          </a:p>
          <a:p>
            <a:endParaRPr lang="en-US" dirty="0"/>
          </a:p>
          <a:p>
            <a:r>
              <a:rPr lang="en-US" dirty="0"/>
              <a:t>I am here only because I stumbled upon a creative way to find a place I could live in.  Not all kids are going to be that lucky.</a:t>
            </a:r>
          </a:p>
        </p:txBody>
      </p:sp>
    </p:spTree>
    <p:extLst>
      <p:ext uri="{BB962C8B-B14F-4D97-AF65-F5344CB8AC3E}">
        <p14:creationId xmlns:p14="http://schemas.microsoft.com/office/powerpoint/2010/main" val="1185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6200" y="348343"/>
            <a:ext cx="4800600" cy="6477000"/>
          </a:xfrm>
        </p:spPr>
      </p:pic>
      <p:pic>
        <p:nvPicPr>
          <p:cNvPr id="6" name="Content Placeholder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876800" y="1295400"/>
            <a:ext cx="4162633" cy="5410200"/>
          </a:xfrm>
        </p:spPr>
      </p:pic>
      <p:sp>
        <p:nvSpPr>
          <p:cNvPr id="4" name="Title 3"/>
          <p:cNvSpPr>
            <a:spLocks noGrp="1"/>
          </p:cNvSpPr>
          <p:nvPr>
            <p:ph type="title"/>
          </p:nvPr>
        </p:nvSpPr>
        <p:spPr>
          <a:xfrm>
            <a:off x="5105400" y="228600"/>
            <a:ext cx="3886200" cy="701040"/>
          </a:xfrm>
        </p:spPr>
        <p:txBody>
          <a:bodyPr/>
          <a:lstStyle/>
          <a:p>
            <a:r>
              <a:rPr lang="en-US" dirty="0"/>
              <a:t>Teach empathy</a:t>
            </a:r>
            <a:br>
              <a:rPr lang="en-US" dirty="0"/>
            </a:br>
            <a:r>
              <a:rPr lang="en-US" dirty="0"/>
              <a:t>teach the value of self</a:t>
            </a:r>
          </a:p>
        </p:txBody>
      </p:sp>
    </p:spTree>
    <p:extLst>
      <p:ext uri="{BB962C8B-B14F-4D97-AF65-F5344CB8AC3E}">
        <p14:creationId xmlns:p14="http://schemas.microsoft.com/office/powerpoint/2010/main" val="3562665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304800"/>
            <a:ext cx="4511040" cy="6400800"/>
          </a:xfrm>
        </p:spPr>
      </p:pic>
      <p:sp>
        <p:nvSpPr>
          <p:cNvPr id="3" name="Content Placeholder 2"/>
          <p:cNvSpPr>
            <a:spLocks noGrp="1"/>
          </p:cNvSpPr>
          <p:nvPr>
            <p:ph sz="quarter" idx="14"/>
          </p:nvPr>
        </p:nvSpPr>
        <p:spPr/>
        <p:txBody>
          <a:bodyPr>
            <a:normAutofit/>
          </a:bodyPr>
          <a:lstStyle/>
          <a:p>
            <a:r>
              <a:rPr lang="en-US" sz="4000" dirty="0"/>
              <a:t>Look for the kids that are on the outside looking in</a:t>
            </a:r>
          </a:p>
        </p:txBody>
      </p:sp>
    </p:spTree>
    <p:extLst>
      <p:ext uri="{BB962C8B-B14F-4D97-AF65-F5344CB8AC3E}">
        <p14:creationId xmlns:p14="http://schemas.microsoft.com/office/powerpoint/2010/main" val="3673389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304801"/>
            <a:ext cx="4800599" cy="6420270"/>
          </a:xfrm>
        </p:spPr>
      </p:pic>
      <p:sp>
        <p:nvSpPr>
          <p:cNvPr id="3" name="Content Placeholder 2"/>
          <p:cNvSpPr>
            <a:spLocks noGrp="1"/>
          </p:cNvSpPr>
          <p:nvPr>
            <p:ph sz="quarter" idx="14"/>
          </p:nvPr>
        </p:nvSpPr>
        <p:spPr/>
        <p:txBody>
          <a:bodyPr>
            <a:normAutofit/>
          </a:bodyPr>
          <a:lstStyle/>
          <a:p>
            <a:r>
              <a:rPr lang="en-US" sz="4000" dirty="0"/>
              <a:t>Look for the kids that are picked on</a:t>
            </a:r>
          </a:p>
        </p:txBody>
      </p:sp>
    </p:spTree>
    <p:extLst>
      <p:ext uri="{BB962C8B-B14F-4D97-AF65-F5344CB8AC3E}">
        <p14:creationId xmlns:p14="http://schemas.microsoft.com/office/powerpoint/2010/main" val="2352500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US" sz="4000" dirty="0"/>
              <a:t>Its difficult to think about adulthood when you are just trying to get through the day</a:t>
            </a:r>
          </a:p>
        </p:txBody>
      </p:sp>
      <p:sp>
        <p:nvSpPr>
          <p:cNvPr id="4" name="Title 3"/>
          <p:cNvSpPr>
            <a:spLocks noGrp="1"/>
          </p:cNvSpPr>
          <p:nvPr>
            <p:ph type="title"/>
          </p:nvPr>
        </p:nvSpPr>
        <p:spPr>
          <a:xfrm>
            <a:off x="4648200" y="533400"/>
            <a:ext cx="4114800" cy="701040"/>
          </a:xfrm>
        </p:spPr>
        <p:txBody>
          <a:bodyPr/>
          <a:lstStyle/>
          <a:p>
            <a:r>
              <a:rPr lang="en-US" dirty="0"/>
              <a:t>They won’t believe “it really does get better”</a:t>
            </a:r>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457200"/>
            <a:ext cx="4572000" cy="6248457"/>
          </a:xfrm>
        </p:spPr>
      </p:pic>
    </p:spTree>
    <p:extLst>
      <p:ext uri="{BB962C8B-B14F-4D97-AF65-F5344CB8AC3E}">
        <p14:creationId xmlns:p14="http://schemas.microsoft.com/office/powerpoint/2010/main" val="2632285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0600" y="304800"/>
            <a:ext cx="4114800" cy="701040"/>
          </a:xfrm>
        </p:spPr>
        <p:txBody>
          <a:bodyPr/>
          <a:lstStyle/>
          <a:p>
            <a:r>
              <a:rPr lang="en-US" dirty="0"/>
              <a:t>Generate hope and Educate</a:t>
            </a:r>
          </a:p>
        </p:txBody>
      </p:sp>
      <p:sp>
        <p:nvSpPr>
          <p:cNvPr id="2" name="Content Placeholder 1"/>
          <p:cNvSpPr>
            <a:spLocks noGrp="1"/>
          </p:cNvSpPr>
          <p:nvPr>
            <p:ph sz="quarter" idx="13"/>
          </p:nvPr>
        </p:nvSpPr>
        <p:spPr/>
        <p:txBody>
          <a:bodyPr/>
          <a:lstStyle/>
          <a:p>
            <a:endParaRPr lang="en-US"/>
          </a:p>
        </p:txBody>
      </p:sp>
      <p:pic>
        <p:nvPicPr>
          <p:cNvPr id="7170" name="Picture 2" descr="C:\Users\Home\Desktop\Facebook slides\New Growth-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5200"/>
            <a:ext cx="4800600" cy="558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4"/>
          </p:nvPr>
        </p:nvSpPr>
        <p:spPr/>
        <p:txBody>
          <a:bodyPr/>
          <a:lstStyle/>
          <a:p>
            <a:endParaRPr lang="en-US"/>
          </a:p>
        </p:txBody>
      </p:sp>
      <p:pic>
        <p:nvPicPr>
          <p:cNvPr id="7171" name="Picture 3" descr="C:\Users\Home\Desktop\Facebook slides\The Price of Being a Non-Reader - DMH 600dpi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143000"/>
            <a:ext cx="4343400" cy="482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569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10400" y="1600200"/>
            <a:ext cx="1905000" cy="3810000"/>
          </a:xfrm>
        </p:spPr>
        <p:txBody>
          <a:bodyPr>
            <a:normAutofit/>
          </a:bodyPr>
          <a:lstStyle/>
          <a:p>
            <a:r>
              <a:rPr lang="en-US" dirty="0"/>
              <a:t>Anticipate the hardships…..</a:t>
            </a:r>
            <a:br>
              <a:rPr lang="en-US" dirty="0"/>
            </a:br>
            <a:r>
              <a:rPr lang="en-US" dirty="0"/>
              <a:t/>
            </a:r>
            <a:br>
              <a:rPr lang="en-US" dirty="0"/>
            </a:br>
            <a:r>
              <a:rPr lang="en-US" dirty="0"/>
              <a:t/>
            </a:r>
            <a:br>
              <a:rPr lang="en-US" dirty="0"/>
            </a:br>
            <a:r>
              <a:rPr lang="en-US" dirty="0"/>
              <a:t>They won’t because they still surprise me</a:t>
            </a:r>
          </a:p>
        </p:txBody>
      </p:sp>
      <p:sp>
        <p:nvSpPr>
          <p:cNvPr id="2" name="Content Placeholder 1"/>
          <p:cNvSpPr>
            <a:spLocks noGrp="1"/>
          </p:cNvSpPr>
          <p:nvPr>
            <p:ph sz="quarter" idx="13"/>
          </p:nvPr>
        </p:nvSpPr>
        <p:spPr/>
        <p:txBody>
          <a:bodyPr/>
          <a:lstStyle/>
          <a:p>
            <a:endParaRPr lang="en-US"/>
          </a:p>
        </p:txBody>
      </p:sp>
      <p:pic>
        <p:nvPicPr>
          <p:cNvPr id="6146" name="Picture 2" descr="C:\Users\Home\Desktop\From Powerpoint\Seems Familiar - DMH 600dpi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 y="0"/>
            <a:ext cx="6945313" cy="72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69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0637" y="304800"/>
            <a:ext cx="4114800" cy="701040"/>
          </a:xfrm>
        </p:spPr>
        <p:txBody>
          <a:bodyPr>
            <a:normAutofit fontScale="90000"/>
          </a:bodyPr>
          <a:lstStyle/>
          <a:p>
            <a:r>
              <a:rPr lang="en-US" dirty="0"/>
              <a:t>Our kids can’t grow up believing there is only one safe state</a:t>
            </a:r>
          </a:p>
        </p:txBody>
      </p:sp>
      <p:sp>
        <p:nvSpPr>
          <p:cNvPr id="2" name="Content Placeholder 1"/>
          <p:cNvSpPr>
            <a:spLocks noGrp="1"/>
          </p:cNvSpPr>
          <p:nvPr>
            <p:ph sz="quarter" idx="13"/>
          </p:nvPr>
        </p:nvSpPr>
        <p:spPr/>
        <p:txBody>
          <a:bodyPr/>
          <a:lstStyle/>
          <a:p>
            <a:endParaRPr lang="en-US"/>
          </a:p>
        </p:txBody>
      </p:sp>
      <p:pic>
        <p:nvPicPr>
          <p:cNvPr id="6146" name="Picture 2" descr="C:\Users\Home\Desktop\Facebook slides\Safety has a Shape-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1" y="1600200"/>
            <a:ext cx="3843338" cy="4945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1000" y="1371600"/>
            <a:ext cx="4572000" cy="646331"/>
          </a:xfrm>
          <a:prstGeom prst="rect">
            <a:avLst/>
          </a:prstGeom>
          <a:noFill/>
        </p:spPr>
        <p:txBody>
          <a:bodyPr wrap="square" rtlCol="0">
            <a:spAutoFit/>
          </a:bodyPr>
          <a:lstStyle/>
          <a:p>
            <a:r>
              <a:rPr lang="en-US" dirty="0"/>
              <a:t>Their dreams can’t be geographically restricted…</a:t>
            </a:r>
          </a:p>
          <a:p>
            <a:r>
              <a:rPr lang="en-US" dirty="0"/>
              <a:t>They can’t be full citizens in 15 states….. </a:t>
            </a:r>
          </a:p>
        </p:txBody>
      </p:sp>
      <p:sp>
        <p:nvSpPr>
          <p:cNvPr id="5" name="Content Placeholder 4"/>
          <p:cNvSpPr>
            <a:spLocks noGrp="1"/>
          </p:cNvSpPr>
          <p:nvPr>
            <p:ph sz="quarter" idx="14"/>
          </p:nvPr>
        </p:nvSpPr>
        <p:spPr/>
        <p:txBody>
          <a:bodyPr/>
          <a:lstStyle/>
          <a:p>
            <a:endParaRPr lang="en-US"/>
          </a:p>
        </p:txBody>
      </p:sp>
      <p:pic>
        <p:nvPicPr>
          <p:cNvPr id="6147" name="Picture 3" descr="C:\Users\Home\Desktop\Facebook slides\IMG_20150827_0012 Gender. Sometimes the Packaging is Wrong.i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0999" y="2017931"/>
            <a:ext cx="4953001" cy="4230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799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a:xfrm>
            <a:off x="2514600" y="152400"/>
            <a:ext cx="4114800" cy="1600200"/>
          </a:xfrm>
        </p:spPr>
        <p:txBody>
          <a:bodyPr>
            <a:normAutofit/>
          </a:bodyPr>
          <a:lstStyle/>
          <a:p>
            <a:r>
              <a:rPr lang="en-US" dirty="0"/>
              <a:t>Activism can no longer be optional…and our concerns cannot not just be for people like ourselves</a:t>
            </a:r>
          </a:p>
        </p:txBody>
      </p:sp>
      <p:pic>
        <p:nvPicPr>
          <p:cNvPr id="16386" name="Picture 2" descr="C:\Users\Home\Desktop\Facebook slides\IMG_28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81200"/>
            <a:ext cx="46482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Home\Desktop\Facebook slides\IMG_20150826_0006 Don't Take Pleasure at the Expense of Others.i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828800"/>
            <a:ext cx="4495800" cy="449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5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569275" y="914400"/>
            <a:ext cx="3574725" cy="5486400"/>
          </a:xfrm>
        </p:spPr>
      </p:pic>
      <p:sp>
        <p:nvSpPr>
          <p:cNvPr id="2" name="Content Placeholder 1"/>
          <p:cNvSpPr>
            <a:spLocks noGrp="1"/>
          </p:cNvSpPr>
          <p:nvPr>
            <p:ph sz="quarter" idx="13"/>
          </p:nvPr>
        </p:nvSpPr>
        <p:spPr/>
        <p:txBody>
          <a:bodyPr/>
          <a:lstStyle/>
          <a:p>
            <a:endParaRPr lang="en-US"/>
          </a:p>
        </p:txBody>
      </p:sp>
      <p:pic>
        <p:nvPicPr>
          <p:cNvPr id="15362" name="Picture 2" descr="C:\Users\Home\Desktop\Facebook slides\I mourn-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015192"/>
            <a:ext cx="5692775" cy="47666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76200"/>
            <a:ext cx="5181600" cy="1938992"/>
          </a:xfrm>
          <a:prstGeom prst="rect">
            <a:avLst/>
          </a:prstGeom>
          <a:noFill/>
        </p:spPr>
        <p:txBody>
          <a:bodyPr wrap="square" rtlCol="0">
            <a:spAutoFit/>
          </a:bodyPr>
          <a:lstStyle/>
          <a:p>
            <a:r>
              <a:rPr lang="en-US" sz="2400" dirty="0"/>
              <a:t>Belatedly or not I have had the opportunity to be happy….my obligation is to open that door for others.  I also must work on behalf of those that never had the chance to be truly happy.</a:t>
            </a:r>
          </a:p>
        </p:txBody>
      </p:sp>
    </p:spTree>
    <p:extLst>
      <p:ext uri="{BB962C8B-B14F-4D97-AF65-F5344CB8AC3E}">
        <p14:creationId xmlns:p14="http://schemas.microsoft.com/office/powerpoint/2010/main" val="249757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1066800"/>
            <a:ext cx="4495800" cy="5638800"/>
          </a:xfrm>
        </p:spPr>
      </p:pic>
      <p:sp>
        <p:nvSpPr>
          <p:cNvPr id="3" name="Content Placeholder 2"/>
          <p:cNvSpPr>
            <a:spLocks noGrp="1"/>
          </p:cNvSpPr>
          <p:nvPr>
            <p:ph sz="quarter" idx="14"/>
          </p:nvPr>
        </p:nvSpPr>
        <p:spPr/>
        <p:txBody>
          <a:bodyPr/>
          <a:lstStyle/>
          <a:p>
            <a:r>
              <a:rPr lang="en-US" dirty="0"/>
              <a:t>Unsupported Kids will Self Medicate (I Did)</a:t>
            </a:r>
          </a:p>
          <a:p>
            <a:endParaRPr lang="en-US" dirty="0"/>
          </a:p>
          <a:p>
            <a:r>
              <a:rPr lang="en-US" dirty="0"/>
              <a:t>Start the Journey without a Doctor or Therapist </a:t>
            </a:r>
          </a:p>
          <a:p>
            <a:r>
              <a:rPr lang="en-US" dirty="0"/>
              <a:t>(I did)</a:t>
            </a:r>
          </a:p>
          <a:p>
            <a:endParaRPr lang="en-US" dirty="0"/>
          </a:p>
          <a:p>
            <a:r>
              <a:rPr lang="en-US" dirty="0"/>
              <a:t>Will find a Place they can be Themselves…Even if unsafe and Alone</a:t>
            </a:r>
          </a:p>
        </p:txBody>
      </p:sp>
      <p:sp>
        <p:nvSpPr>
          <p:cNvPr id="4" name="Title 3"/>
          <p:cNvSpPr>
            <a:spLocks noGrp="1"/>
          </p:cNvSpPr>
          <p:nvPr>
            <p:ph type="title"/>
          </p:nvPr>
        </p:nvSpPr>
        <p:spPr>
          <a:xfrm>
            <a:off x="2743200" y="228600"/>
            <a:ext cx="4114800" cy="701040"/>
          </a:xfrm>
        </p:spPr>
        <p:txBody>
          <a:bodyPr/>
          <a:lstStyle/>
          <a:p>
            <a:r>
              <a:rPr lang="en-US" dirty="0"/>
              <a:t>risk</a:t>
            </a:r>
          </a:p>
        </p:txBody>
      </p:sp>
    </p:spTree>
    <p:extLst>
      <p:ext uri="{BB962C8B-B14F-4D97-AF65-F5344CB8AC3E}">
        <p14:creationId xmlns:p14="http://schemas.microsoft.com/office/powerpoint/2010/main" val="240789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There is no way to quantify the anger</a:t>
            </a:r>
          </a:p>
        </p:txBody>
      </p:sp>
      <p:sp>
        <p:nvSpPr>
          <p:cNvPr id="6" name="Content Placeholder 5"/>
          <p:cNvSpPr>
            <a:spLocks noGrp="1"/>
          </p:cNvSpPr>
          <p:nvPr>
            <p:ph sz="quarter" idx="14"/>
          </p:nvPr>
        </p:nvSpPr>
        <p:spPr>
          <a:xfrm>
            <a:off x="4663440" y="2020824"/>
            <a:ext cx="4023360" cy="4684776"/>
          </a:xfrm>
        </p:spPr>
        <p:txBody>
          <a:bodyPr/>
          <a:lstStyle/>
          <a:p>
            <a:r>
              <a:rPr lang="en-US" dirty="0"/>
              <a:t>Everything before 2000 is a bad dream</a:t>
            </a:r>
          </a:p>
          <a:p>
            <a:endParaRPr lang="en-US" dirty="0"/>
          </a:p>
          <a:p>
            <a:r>
              <a:rPr lang="en-US" dirty="0"/>
              <a:t>Misery without understanding</a:t>
            </a:r>
          </a:p>
          <a:p>
            <a:endParaRPr lang="en-US" dirty="0"/>
          </a:p>
          <a:p>
            <a:r>
              <a:rPr lang="en-US" dirty="0"/>
              <a:t>Constant state of hatred of myself and everyone determined to love me</a:t>
            </a:r>
          </a:p>
          <a:p>
            <a:r>
              <a:rPr lang="en-US" dirty="0"/>
              <a:t>Unworthy</a:t>
            </a:r>
          </a:p>
          <a:p>
            <a:r>
              <a:rPr lang="en-US" dirty="0"/>
              <a:t>In a Prison</a:t>
            </a:r>
          </a:p>
          <a:p>
            <a:r>
              <a:rPr lang="en-US" dirty="0"/>
              <a:t>No Mirrors</a:t>
            </a:r>
          </a:p>
          <a:p>
            <a:r>
              <a:rPr lang="en-US" dirty="0"/>
              <a:t>Freak (“Faggot?”)</a:t>
            </a:r>
          </a:p>
          <a:p>
            <a:endParaRPr lang="en-US" dirty="0"/>
          </a:p>
          <a:p>
            <a:endParaRPr lang="en-US" dirty="0"/>
          </a:p>
        </p:txBody>
      </p:sp>
      <p:pic>
        <p:nvPicPr>
          <p:cNvPr id="3" name="Content Placeholder 2"/>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6200" y="2079312"/>
            <a:ext cx="4403725" cy="4550087"/>
          </a:xfrm>
        </p:spPr>
      </p:pic>
    </p:spTree>
    <p:extLst>
      <p:ext uri="{BB962C8B-B14F-4D97-AF65-F5344CB8AC3E}">
        <p14:creationId xmlns:p14="http://schemas.microsoft.com/office/powerpoint/2010/main" val="2889029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304800"/>
            <a:ext cx="4847118" cy="6324600"/>
          </a:xfrm>
        </p:spPr>
      </p:pic>
      <p:sp>
        <p:nvSpPr>
          <p:cNvPr id="4" name="Title 3"/>
          <p:cNvSpPr>
            <a:spLocks noGrp="1"/>
          </p:cNvSpPr>
          <p:nvPr>
            <p:ph type="title"/>
          </p:nvPr>
        </p:nvSpPr>
        <p:spPr>
          <a:xfrm>
            <a:off x="4876800" y="152400"/>
            <a:ext cx="4114800" cy="1219200"/>
          </a:xfrm>
        </p:spPr>
        <p:txBody>
          <a:bodyPr>
            <a:normAutofit/>
          </a:bodyPr>
          <a:lstStyle/>
          <a:p>
            <a:r>
              <a:rPr lang="en-US" dirty="0"/>
              <a:t>The only thing worse than not knowing the answer ….is not understanding the question!</a:t>
            </a:r>
          </a:p>
        </p:txBody>
      </p:sp>
      <p:sp>
        <p:nvSpPr>
          <p:cNvPr id="3" name="TextBox 2"/>
          <p:cNvSpPr txBox="1"/>
          <p:nvPr/>
        </p:nvSpPr>
        <p:spPr>
          <a:xfrm>
            <a:off x="5029200" y="1600200"/>
            <a:ext cx="3886200" cy="4801314"/>
          </a:xfrm>
          <a:prstGeom prst="rect">
            <a:avLst/>
          </a:prstGeom>
          <a:noFill/>
        </p:spPr>
        <p:txBody>
          <a:bodyPr wrap="square" rtlCol="0">
            <a:spAutoFit/>
          </a:bodyPr>
          <a:lstStyle/>
          <a:p>
            <a:r>
              <a:rPr lang="en-US" dirty="0"/>
              <a:t>Things that I didn’t have but that our kids should be able to expect from us</a:t>
            </a:r>
          </a:p>
          <a:p>
            <a:endParaRPr lang="en-US" dirty="0"/>
          </a:p>
          <a:p>
            <a:pPr marL="285750" indent="-285750">
              <a:buFontTx/>
              <a:buChar char="-"/>
            </a:pPr>
            <a:r>
              <a:rPr lang="en-US" dirty="0"/>
              <a:t>A safe environment</a:t>
            </a:r>
          </a:p>
          <a:p>
            <a:endParaRPr lang="en-US" dirty="0"/>
          </a:p>
          <a:p>
            <a:pPr marL="285750" indent="-285750">
              <a:buFontTx/>
              <a:buChar char="-"/>
            </a:pPr>
            <a:r>
              <a:rPr lang="en-US" dirty="0"/>
              <a:t>A person on every staff…in every</a:t>
            </a:r>
          </a:p>
          <a:p>
            <a:pPr marL="285750" indent="-285750">
              <a:buFontTx/>
              <a:buChar char="-"/>
            </a:pPr>
            <a:endParaRPr lang="en-US" dirty="0"/>
          </a:p>
          <a:p>
            <a:r>
              <a:rPr lang="en-US" dirty="0"/>
              <a:t>     building they can talk to</a:t>
            </a:r>
          </a:p>
          <a:p>
            <a:endParaRPr lang="en-US" dirty="0"/>
          </a:p>
          <a:p>
            <a:pPr marL="285750" indent="-285750">
              <a:buFontTx/>
              <a:buChar char="-"/>
            </a:pPr>
            <a:r>
              <a:rPr lang="en-US" dirty="0"/>
              <a:t>Less stress on “norms” and  “the good </a:t>
            </a:r>
            <a:r>
              <a:rPr lang="en-US" dirty="0" err="1"/>
              <a:t>ol</a:t>
            </a:r>
            <a:r>
              <a:rPr lang="en-US" dirty="0"/>
              <a:t>’ days”  (they weren’t so good and schools have not been the agents of change they need to be)</a:t>
            </a:r>
          </a:p>
          <a:p>
            <a:endParaRPr lang="en-US" dirty="0"/>
          </a:p>
          <a:p>
            <a:pPr marL="285750" indent="-285750">
              <a:buFontTx/>
              <a:buChar char="-"/>
            </a:pPr>
            <a:r>
              <a:rPr lang="en-US" dirty="0"/>
              <a:t>Help in the classroom and with the  </a:t>
            </a:r>
          </a:p>
          <a:p>
            <a:r>
              <a:rPr lang="en-US" dirty="0"/>
              <a:t>     home….support past the bells…  </a:t>
            </a:r>
          </a:p>
          <a:p>
            <a:pPr marL="285750" indent="-285750">
              <a:buFontTx/>
              <a:buChar char="-"/>
            </a:pPr>
            <a:endParaRPr lang="en-US" dirty="0"/>
          </a:p>
        </p:txBody>
      </p:sp>
    </p:spTree>
    <p:extLst>
      <p:ext uri="{BB962C8B-B14F-4D97-AF65-F5344CB8AC3E}">
        <p14:creationId xmlns:p14="http://schemas.microsoft.com/office/powerpoint/2010/main" val="2157713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57200" y="1676400"/>
            <a:ext cx="4022725" cy="4724399"/>
          </a:xfrm>
        </p:spPr>
      </p:pic>
      <p:pic>
        <p:nvPicPr>
          <p:cNvPr id="3" name="Content Placeholder 2"/>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800600" y="838200"/>
            <a:ext cx="4343400" cy="5187950"/>
          </a:xfrm>
        </p:spPr>
      </p:pic>
      <p:sp>
        <p:nvSpPr>
          <p:cNvPr id="4" name="Title 3"/>
          <p:cNvSpPr>
            <a:spLocks noGrp="1"/>
          </p:cNvSpPr>
          <p:nvPr>
            <p:ph type="title"/>
          </p:nvPr>
        </p:nvSpPr>
        <p:spPr>
          <a:xfrm>
            <a:off x="533400" y="304800"/>
            <a:ext cx="4114800" cy="701040"/>
          </a:xfrm>
        </p:spPr>
        <p:txBody>
          <a:bodyPr/>
          <a:lstStyle/>
          <a:p>
            <a:r>
              <a:rPr lang="en-US" dirty="0"/>
              <a:t>Transition</a:t>
            </a:r>
          </a:p>
        </p:txBody>
      </p:sp>
    </p:spTree>
    <p:extLst>
      <p:ext uri="{BB962C8B-B14F-4D97-AF65-F5344CB8AC3E}">
        <p14:creationId xmlns:p14="http://schemas.microsoft.com/office/powerpoint/2010/main" val="386758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886" y="457200"/>
            <a:ext cx="4278086" cy="6172200"/>
          </a:xfrm>
        </p:spPr>
      </p:pic>
      <p:sp>
        <p:nvSpPr>
          <p:cNvPr id="2" name="Content Placeholder 1"/>
          <p:cNvSpPr>
            <a:spLocks noGrp="1"/>
          </p:cNvSpPr>
          <p:nvPr>
            <p:ph sz="quarter" idx="14"/>
          </p:nvPr>
        </p:nvSpPr>
        <p:spPr/>
        <p:txBody>
          <a:bodyPr/>
          <a:lstStyle/>
          <a:p>
            <a:endParaRPr lang="en-US"/>
          </a:p>
        </p:txBody>
      </p:sp>
      <p:pic>
        <p:nvPicPr>
          <p:cNvPr id="14338" name="Picture 2" descr="C:\Users\Home\Desktop\Facebook slides\Pulse-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219200"/>
            <a:ext cx="5029200" cy="5492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76200"/>
            <a:ext cx="4419600" cy="923330"/>
          </a:xfrm>
          <a:prstGeom prst="rect">
            <a:avLst/>
          </a:prstGeom>
          <a:noFill/>
        </p:spPr>
        <p:txBody>
          <a:bodyPr wrap="square" rtlCol="0">
            <a:spAutoFit/>
          </a:bodyPr>
          <a:lstStyle/>
          <a:p>
            <a:r>
              <a:rPr lang="en-US" dirty="0"/>
              <a:t>-There are dangerous people out there</a:t>
            </a:r>
          </a:p>
          <a:p>
            <a:r>
              <a:rPr lang="en-US" dirty="0"/>
              <a:t>-Denying our kids support and their access         to a community puts them in danger</a:t>
            </a:r>
          </a:p>
        </p:txBody>
      </p:sp>
    </p:spTree>
    <p:extLst>
      <p:ext uri="{BB962C8B-B14F-4D97-AF65-F5344CB8AC3E}">
        <p14:creationId xmlns:p14="http://schemas.microsoft.com/office/powerpoint/2010/main" val="6394480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a:xfrm>
            <a:off x="21771" y="304800"/>
            <a:ext cx="3026229" cy="990600"/>
          </a:xfrm>
        </p:spPr>
        <p:txBody>
          <a:bodyPr>
            <a:normAutofit/>
          </a:bodyPr>
          <a:lstStyle/>
          <a:p>
            <a:r>
              <a:rPr lang="en-US" dirty="0"/>
              <a:t>It’s Important</a:t>
            </a:r>
            <a:br>
              <a:rPr lang="en-US" dirty="0"/>
            </a:br>
            <a:r>
              <a:rPr lang="en-US" dirty="0"/>
              <a:t>to know there</a:t>
            </a:r>
            <a:br>
              <a:rPr lang="en-US" dirty="0"/>
            </a:br>
            <a:r>
              <a:rPr lang="en-US" dirty="0"/>
              <a:t>are others</a:t>
            </a:r>
          </a:p>
        </p:txBody>
      </p:sp>
      <p:pic>
        <p:nvPicPr>
          <p:cNvPr id="5122" name="Picture 2" descr="C:\Users\Home\Desktop\Facebook slides\TG OG7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8629" y="0"/>
            <a:ext cx="594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346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767943" y="1219200"/>
            <a:ext cx="4376057" cy="4727575"/>
          </a:xfrm>
        </p:spPr>
      </p:pic>
      <p:sp>
        <p:nvSpPr>
          <p:cNvPr id="4" name="Title 3"/>
          <p:cNvSpPr>
            <a:spLocks noGrp="1"/>
          </p:cNvSpPr>
          <p:nvPr>
            <p:ph type="title"/>
          </p:nvPr>
        </p:nvSpPr>
        <p:spPr>
          <a:xfrm>
            <a:off x="2514600" y="304800"/>
            <a:ext cx="4114800" cy="701040"/>
          </a:xfrm>
        </p:spPr>
        <p:txBody>
          <a:bodyPr/>
          <a:lstStyle/>
          <a:p>
            <a:r>
              <a:rPr lang="en-US" dirty="0"/>
              <a:t>We aren’t going to get any help…..we are on our own</a:t>
            </a:r>
          </a:p>
        </p:txBody>
      </p:sp>
      <p:sp>
        <p:nvSpPr>
          <p:cNvPr id="7" name="TextBox 6"/>
          <p:cNvSpPr txBox="1"/>
          <p:nvPr/>
        </p:nvSpPr>
        <p:spPr>
          <a:xfrm>
            <a:off x="0" y="6211669"/>
            <a:ext cx="4572000" cy="646331"/>
          </a:xfrm>
          <a:prstGeom prst="rect">
            <a:avLst/>
          </a:prstGeom>
          <a:noFill/>
        </p:spPr>
        <p:txBody>
          <a:bodyPr wrap="square" rtlCol="0">
            <a:spAutoFit/>
          </a:bodyPr>
          <a:lstStyle/>
          <a:p>
            <a:r>
              <a:rPr lang="en-US" dirty="0"/>
              <a:t>So we need to do more than is easy….we need to be exceptional….WE  NEED TO BE AWARE</a:t>
            </a:r>
          </a:p>
        </p:txBody>
      </p:sp>
      <p:sp>
        <p:nvSpPr>
          <p:cNvPr id="5" name="Content Placeholder 4"/>
          <p:cNvSpPr>
            <a:spLocks noGrp="1"/>
          </p:cNvSpPr>
          <p:nvPr>
            <p:ph sz="quarter" idx="13"/>
          </p:nvPr>
        </p:nvSpPr>
        <p:spPr/>
        <p:txBody>
          <a:bodyPr/>
          <a:lstStyle/>
          <a:p>
            <a:endParaRPr lang="en-US"/>
          </a:p>
        </p:txBody>
      </p:sp>
      <p:pic>
        <p:nvPicPr>
          <p:cNvPr id="8194" name="Picture 2" descr="C:\Users\Home\Desktop\Facebook slides\No Fixed Position-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4800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81600" y="6096000"/>
            <a:ext cx="3657600" cy="369332"/>
          </a:xfrm>
          <a:prstGeom prst="rect">
            <a:avLst/>
          </a:prstGeom>
          <a:noFill/>
        </p:spPr>
        <p:txBody>
          <a:bodyPr wrap="square" rtlCol="0">
            <a:spAutoFit/>
          </a:bodyPr>
          <a:lstStyle/>
          <a:p>
            <a:r>
              <a:rPr lang="en-US" dirty="0"/>
              <a:t>But we must hold on to optimism</a:t>
            </a:r>
          </a:p>
        </p:txBody>
      </p:sp>
    </p:spTree>
    <p:extLst>
      <p:ext uri="{BB962C8B-B14F-4D97-AF65-F5344CB8AC3E}">
        <p14:creationId xmlns:p14="http://schemas.microsoft.com/office/powerpoint/2010/main" val="4075629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a:xfrm>
            <a:off x="152400" y="152400"/>
            <a:ext cx="4114800" cy="701040"/>
          </a:xfrm>
        </p:spPr>
        <p:txBody>
          <a:bodyPr/>
          <a:lstStyle/>
          <a:p>
            <a:r>
              <a:rPr lang="en-US" dirty="0"/>
              <a:t>Struggle for faith both has Resulted in a lot of anger</a:t>
            </a:r>
          </a:p>
        </p:txBody>
      </p:sp>
      <p:pic>
        <p:nvPicPr>
          <p:cNvPr id="3074" name="Picture 2" descr="C:\Users\Home\Desktop\From Powerpoint\In the Deta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4343400" cy="47243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ome\Desktop\New and Unused and clean\Book 7 Start\thumbnail_IMG_12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4495799"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716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7170" name="Picture 2" descr="C:\Users\Home\Desktop\From Powerpoint\Church Outreach - 600dpi - DMH Book 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 y="-10886"/>
            <a:ext cx="9144000" cy="68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290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152400"/>
            <a:ext cx="9144000" cy="6629400"/>
          </a:xfrm>
        </p:spPr>
      </p:pic>
    </p:spTree>
    <p:extLst>
      <p:ext uri="{BB962C8B-B14F-4D97-AF65-F5344CB8AC3E}">
        <p14:creationId xmlns:p14="http://schemas.microsoft.com/office/powerpoint/2010/main" val="3845007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p:txBody>
          <a:bodyPr/>
          <a:lstStyle/>
          <a:p>
            <a:endParaRPr lang="en-US" dirty="0"/>
          </a:p>
        </p:txBody>
      </p:sp>
      <p:pic>
        <p:nvPicPr>
          <p:cNvPr id="1026" name="Picture 2" descr="C:\Users\Home\Desktop\From Powerpoint\Fun to imagin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054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p:txBody>
          <a:bodyPr/>
          <a:lstStyle/>
          <a:p>
            <a:r>
              <a:rPr lang="en-US" dirty="0"/>
              <a:t>Anger is not the answer</a:t>
            </a:r>
          </a:p>
        </p:txBody>
      </p:sp>
      <p:pic>
        <p:nvPicPr>
          <p:cNvPr id="9218" name="Picture 2" descr="C:\Users\Home\Desktop\Facebook slides\Punch My Country-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60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6371947" cy="6858001"/>
          </a:xfrm>
        </p:spPr>
      </p:pic>
      <p:sp>
        <p:nvSpPr>
          <p:cNvPr id="3" name="Content Placeholder 2"/>
          <p:cNvSpPr>
            <a:spLocks noGrp="1"/>
          </p:cNvSpPr>
          <p:nvPr>
            <p:ph sz="quarter" idx="14"/>
          </p:nvPr>
        </p:nvSpPr>
        <p:spPr>
          <a:xfrm>
            <a:off x="6553200" y="2020824"/>
            <a:ext cx="2133600" cy="4005072"/>
          </a:xfrm>
        </p:spPr>
        <p:txBody>
          <a:bodyPr/>
          <a:lstStyle/>
          <a:p>
            <a:r>
              <a:rPr lang="en-US" dirty="0"/>
              <a:t>Happy people are hard to watch</a:t>
            </a:r>
          </a:p>
          <a:p>
            <a:endParaRPr lang="en-US" dirty="0"/>
          </a:p>
          <a:p>
            <a:r>
              <a:rPr lang="en-US" dirty="0"/>
              <a:t>Having no one say you are like anyone in your family is confusing</a:t>
            </a:r>
          </a:p>
          <a:p>
            <a:endParaRPr lang="en-US" dirty="0"/>
          </a:p>
          <a:p>
            <a:r>
              <a:rPr lang="en-US" dirty="0"/>
              <a:t>Disappointing everyone becomes a skill</a:t>
            </a:r>
          </a:p>
          <a:p>
            <a:endParaRPr lang="en-US" dirty="0"/>
          </a:p>
          <a:p>
            <a:endParaRPr lang="en-US" dirty="0"/>
          </a:p>
        </p:txBody>
      </p:sp>
      <p:sp>
        <p:nvSpPr>
          <p:cNvPr id="4" name="Title 3"/>
          <p:cNvSpPr>
            <a:spLocks noGrp="1"/>
          </p:cNvSpPr>
          <p:nvPr>
            <p:ph type="title"/>
          </p:nvPr>
        </p:nvSpPr>
        <p:spPr>
          <a:xfrm>
            <a:off x="6477000" y="304800"/>
            <a:ext cx="2514600" cy="701040"/>
          </a:xfrm>
        </p:spPr>
        <p:txBody>
          <a:bodyPr/>
          <a:lstStyle/>
          <a:p>
            <a:r>
              <a:rPr lang="en-US" dirty="0"/>
              <a:t>Why not me?</a:t>
            </a:r>
          </a:p>
        </p:txBody>
      </p:sp>
    </p:spTree>
    <p:extLst>
      <p:ext uri="{BB962C8B-B14F-4D97-AF65-F5344CB8AC3E}">
        <p14:creationId xmlns:p14="http://schemas.microsoft.com/office/powerpoint/2010/main" val="1387707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026" name="Picture 2" descr="C:\Users\Home\Desktop\add\New state power-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 y="0"/>
            <a:ext cx="92201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934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2050" name="Picture 2" descr="C:\Users\Home\Desktop\add\New lockers-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312"/>
            <a:ext cx="9144000" cy="682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037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600" y="152400"/>
            <a:ext cx="4114800" cy="701040"/>
          </a:xfrm>
        </p:spPr>
        <p:txBody>
          <a:bodyPr>
            <a:normAutofit fontScale="90000"/>
          </a:bodyPr>
          <a:lstStyle/>
          <a:p>
            <a:r>
              <a:rPr lang="en-US" dirty="0"/>
              <a:t>Until 2000 I wanted to absolutely anyone else.  </a:t>
            </a:r>
            <a:br>
              <a:rPr lang="en-US" dirty="0"/>
            </a:br>
            <a:r>
              <a:rPr lang="en-US" dirty="0"/>
              <a:t>Now I am so thrilled to be me</a:t>
            </a:r>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0886" y="1143000"/>
            <a:ext cx="5704114" cy="5562600"/>
          </a:xfrm>
        </p:spPr>
      </p:pic>
      <p:sp>
        <p:nvSpPr>
          <p:cNvPr id="3" name="Content Placeholder 2"/>
          <p:cNvSpPr>
            <a:spLocks noGrp="1"/>
          </p:cNvSpPr>
          <p:nvPr>
            <p:ph sz="quarter" idx="14"/>
          </p:nvPr>
        </p:nvSpPr>
        <p:spPr>
          <a:xfrm>
            <a:off x="5943600" y="2020824"/>
            <a:ext cx="2743200" cy="4005072"/>
          </a:xfrm>
        </p:spPr>
        <p:txBody>
          <a:bodyPr>
            <a:normAutofit lnSpcReduction="10000"/>
          </a:bodyPr>
          <a:lstStyle/>
          <a:p>
            <a:r>
              <a:rPr lang="en-US" dirty="0"/>
              <a:t>I have published 5 books of sketches relating to LGBTQ students, teaching, being odd, and surviving</a:t>
            </a:r>
          </a:p>
          <a:p>
            <a:endParaRPr lang="en-US" dirty="0"/>
          </a:p>
          <a:p>
            <a:r>
              <a:rPr lang="en-US" dirty="0"/>
              <a:t>They are on Amazon.com but I will give some away today</a:t>
            </a:r>
          </a:p>
          <a:p>
            <a:endParaRPr lang="en-US" dirty="0"/>
          </a:p>
          <a:p>
            <a:r>
              <a:rPr lang="en-US" dirty="0"/>
              <a:t>If you are interested in copies for students I will give away the ones I can</a:t>
            </a:r>
          </a:p>
        </p:txBody>
      </p:sp>
    </p:spTree>
    <p:extLst>
      <p:ext uri="{BB962C8B-B14F-4D97-AF65-F5344CB8AC3E}">
        <p14:creationId xmlns:p14="http://schemas.microsoft.com/office/powerpoint/2010/main" val="3845966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2400" y="152400"/>
            <a:ext cx="4343400" cy="6553200"/>
          </a:xfrm>
        </p:spPr>
      </p:pic>
      <p:sp>
        <p:nvSpPr>
          <p:cNvPr id="3" name="Content Placeholder 2"/>
          <p:cNvSpPr>
            <a:spLocks noGrp="1"/>
          </p:cNvSpPr>
          <p:nvPr>
            <p:ph sz="quarter" idx="14"/>
          </p:nvPr>
        </p:nvSpPr>
        <p:spPr>
          <a:xfrm>
            <a:off x="4663440" y="2020824"/>
            <a:ext cx="4023360" cy="4303776"/>
          </a:xfrm>
        </p:spPr>
        <p:txBody>
          <a:bodyPr/>
          <a:lstStyle/>
          <a:p>
            <a:r>
              <a:rPr lang="en-US" dirty="0"/>
              <a:t>A Conference in November changed my life</a:t>
            </a:r>
          </a:p>
          <a:p>
            <a:endParaRPr lang="en-US" dirty="0"/>
          </a:p>
          <a:p>
            <a:r>
              <a:rPr lang="en-US" dirty="0"/>
              <a:t>My Community being Represented by Non-Members because I am a Coward</a:t>
            </a:r>
          </a:p>
          <a:p>
            <a:endParaRPr lang="en-US" dirty="0"/>
          </a:p>
          <a:p>
            <a:r>
              <a:rPr lang="en-US" dirty="0"/>
              <a:t>This Note is the First Time TG was ever mentioned on my Facebook</a:t>
            </a:r>
          </a:p>
          <a:p>
            <a:r>
              <a:rPr lang="en-US" dirty="0"/>
              <a:t>Freed my friends</a:t>
            </a:r>
          </a:p>
          <a:p>
            <a:r>
              <a:rPr lang="en-US" dirty="0"/>
              <a:t>Freed my Mom</a:t>
            </a:r>
          </a:p>
          <a:p>
            <a:r>
              <a:rPr lang="en-US" dirty="0"/>
              <a:t>Freed My Self</a:t>
            </a:r>
          </a:p>
        </p:txBody>
      </p:sp>
      <p:sp>
        <p:nvSpPr>
          <p:cNvPr id="4" name="Title 3"/>
          <p:cNvSpPr>
            <a:spLocks noGrp="1"/>
          </p:cNvSpPr>
          <p:nvPr>
            <p:ph type="title"/>
          </p:nvPr>
        </p:nvSpPr>
        <p:spPr>
          <a:xfrm>
            <a:off x="4876800" y="152400"/>
            <a:ext cx="4114800" cy="701040"/>
          </a:xfrm>
        </p:spPr>
        <p:txBody>
          <a:bodyPr/>
          <a:lstStyle/>
          <a:p>
            <a:r>
              <a:rPr lang="en-US" dirty="0"/>
              <a:t>All the way out of the closet</a:t>
            </a:r>
          </a:p>
        </p:txBody>
      </p:sp>
    </p:spTree>
    <p:extLst>
      <p:ext uri="{BB962C8B-B14F-4D97-AF65-F5344CB8AC3E}">
        <p14:creationId xmlns:p14="http://schemas.microsoft.com/office/powerpoint/2010/main" val="4225185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257800" y="1524000"/>
            <a:ext cx="3693746" cy="5334000"/>
          </a:xfrm>
        </p:spPr>
      </p:pic>
      <p:sp>
        <p:nvSpPr>
          <p:cNvPr id="4" name="Title 3"/>
          <p:cNvSpPr>
            <a:spLocks noGrp="1"/>
          </p:cNvSpPr>
          <p:nvPr>
            <p:ph type="title"/>
          </p:nvPr>
        </p:nvSpPr>
        <p:spPr>
          <a:xfrm>
            <a:off x="4876800" y="152400"/>
            <a:ext cx="4114800" cy="701040"/>
          </a:xfrm>
        </p:spPr>
        <p:txBody>
          <a:bodyPr/>
          <a:lstStyle/>
          <a:p>
            <a:r>
              <a:rPr lang="en-US" dirty="0"/>
              <a:t>My New Art</a:t>
            </a: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0" y="152400"/>
            <a:ext cx="4740838" cy="6629400"/>
          </a:xfrm>
        </p:spPr>
      </p:pic>
    </p:spTree>
    <p:extLst>
      <p:ext uri="{BB962C8B-B14F-4D97-AF65-F5344CB8AC3E}">
        <p14:creationId xmlns:p14="http://schemas.microsoft.com/office/powerpoint/2010/main" val="42808528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228600"/>
            <a:ext cx="4495800" cy="6400800"/>
          </a:xfrm>
        </p:spPr>
      </p:pic>
      <p:sp>
        <p:nvSpPr>
          <p:cNvPr id="3" name="Content Placeholder 2"/>
          <p:cNvSpPr>
            <a:spLocks noGrp="1"/>
          </p:cNvSpPr>
          <p:nvPr>
            <p:ph sz="quarter" idx="14"/>
          </p:nvPr>
        </p:nvSpPr>
        <p:spPr/>
        <p:txBody>
          <a:bodyPr/>
          <a:lstStyle/>
          <a:p>
            <a:r>
              <a:rPr lang="en-US" dirty="0"/>
              <a:t>For the First Time in 40 years Doodle is Entirely and Truly Me</a:t>
            </a:r>
          </a:p>
          <a:p>
            <a:endParaRPr lang="en-US" dirty="0"/>
          </a:p>
          <a:p>
            <a:r>
              <a:rPr lang="en-US" dirty="0"/>
              <a:t>Honesty is no longer Impossible</a:t>
            </a:r>
          </a:p>
          <a:p>
            <a:r>
              <a:rPr lang="en-US" dirty="0"/>
              <a:t>(or at least no longer “feels” impossible)</a:t>
            </a:r>
          </a:p>
          <a:p>
            <a:endParaRPr lang="en-US" dirty="0"/>
          </a:p>
          <a:p>
            <a:r>
              <a:rPr lang="en-US" dirty="0"/>
              <a:t>Not Surprised by there being Questions….but stunned how dumb they are!!!</a:t>
            </a:r>
          </a:p>
        </p:txBody>
      </p:sp>
      <p:sp>
        <p:nvSpPr>
          <p:cNvPr id="4" name="Title 3"/>
          <p:cNvSpPr>
            <a:spLocks noGrp="1"/>
          </p:cNvSpPr>
          <p:nvPr>
            <p:ph type="title"/>
          </p:nvPr>
        </p:nvSpPr>
        <p:spPr>
          <a:xfrm>
            <a:off x="4953000" y="152400"/>
            <a:ext cx="4114800" cy="701040"/>
          </a:xfrm>
        </p:spPr>
        <p:txBody>
          <a:bodyPr/>
          <a:lstStyle/>
          <a:p>
            <a:r>
              <a:rPr lang="en-US" dirty="0"/>
              <a:t>“Transitional thoughts”</a:t>
            </a:r>
          </a:p>
        </p:txBody>
      </p:sp>
    </p:spTree>
    <p:extLst>
      <p:ext uri="{BB962C8B-B14F-4D97-AF65-F5344CB8AC3E}">
        <p14:creationId xmlns:p14="http://schemas.microsoft.com/office/powerpoint/2010/main" val="3959520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0" y="1600200"/>
            <a:ext cx="3733800" cy="4005072"/>
          </a:xfrm>
        </p:spPr>
        <p:txBody>
          <a:bodyPr/>
          <a:lstStyle/>
          <a:p>
            <a:r>
              <a:rPr lang="en-US" dirty="0"/>
              <a:t>Kids need to see there is a ending that can be lived with.</a:t>
            </a:r>
          </a:p>
          <a:p>
            <a:endParaRPr lang="en-US" dirty="0"/>
          </a:p>
          <a:p>
            <a:r>
              <a:rPr lang="en-US" dirty="0"/>
              <a:t>But it means adults need to say “I am here and I am happy”</a:t>
            </a:r>
          </a:p>
          <a:p>
            <a:endParaRPr lang="en-US" dirty="0"/>
          </a:p>
          <a:p>
            <a:r>
              <a:rPr lang="en-US" dirty="0"/>
              <a:t>Teachers they know need to stop hiding their journey.</a:t>
            </a:r>
          </a:p>
          <a:p>
            <a:endParaRPr lang="en-US" dirty="0"/>
          </a:p>
          <a:p>
            <a:r>
              <a:rPr lang="en-US" dirty="0"/>
              <a:t>Its why I am here. </a:t>
            </a:r>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3980967" y="304801"/>
            <a:ext cx="5163033" cy="6324600"/>
          </a:xfrm>
        </p:spPr>
      </p:pic>
      <p:sp>
        <p:nvSpPr>
          <p:cNvPr id="4" name="Title 3"/>
          <p:cNvSpPr>
            <a:spLocks noGrp="1"/>
          </p:cNvSpPr>
          <p:nvPr>
            <p:ph type="title"/>
          </p:nvPr>
        </p:nvSpPr>
        <p:spPr>
          <a:xfrm>
            <a:off x="152400" y="228600"/>
            <a:ext cx="3657600" cy="701040"/>
          </a:xfrm>
        </p:spPr>
        <p:txBody>
          <a:bodyPr/>
          <a:lstStyle/>
          <a:p>
            <a:r>
              <a:rPr lang="en-US" dirty="0"/>
              <a:t>There is Hope</a:t>
            </a:r>
          </a:p>
        </p:txBody>
      </p:sp>
    </p:spTree>
    <p:extLst>
      <p:ext uri="{BB962C8B-B14F-4D97-AF65-F5344CB8AC3E}">
        <p14:creationId xmlns:p14="http://schemas.microsoft.com/office/powerpoint/2010/main" val="4107977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10800000">
            <a:off x="0" y="304800"/>
            <a:ext cx="5638800" cy="6248400"/>
          </a:xfrm>
        </p:spPr>
      </p:pic>
      <p:sp>
        <p:nvSpPr>
          <p:cNvPr id="3" name="Content Placeholder 2"/>
          <p:cNvSpPr>
            <a:spLocks noGrp="1"/>
          </p:cNvSpPr>
          <p:nvPr>
            <p:ph sz="quarter" idx="14"/>
          </p:nvPr>
        </p:nvSpPr>
        <p:spPr>
          <a:xfrm>
            <a:off x="7162800" y="2020824"/>
            <a:ext cx="1524000" cy="4005072"/>
          </a:xfrm>
        </p:spPr>
        <p:txBody>
          <a:bodyPr/>
          <a:lstStyle/>
          <a:p>
            <a:r>
              <a:rPr lang="en-US" dirty="0"/>
              <a:t>Move from the safety of Isolation to the Risk of Having to Trust Others</a:t>
            </a:r>
          </a:p>
        </p:txBody>
      </p:sp>
      <p:sp>
        <p:nvSpPr>
          <p:cNvPr id="4" name="Title 3"/>
          <p:cNvSpPr>
            <a:spLocks noGrp="1"/>
          </p:cNvSpPr>
          <p:nvPr>
            <p:ph type="title"/>
          </p:nvPr>
        </p:nvSpPr>
        <p:spPr>
          <a:xfrm>
            <a:off x="6553200" y="152400"/>
            <a:ext cx="2438400" cy="701040"/>
          </a:xfrm>
        </p:spPr>
        <p:txBody>
          <a:bodyPr/>
          <a:lstStyle/>
          <a:p>
            <a:r>
              <a:rPr lang="en-US" dirty="0"/>
              <a:t>Will I miss my safety?</a:t>
            </a:r>
          </a:p>
        </p:txBody>
      </p:sp>
    </p:spTree>
    <p:extLst>
      <p:ext uri="{BB962C8B-B14F-4D97-AF65-F5344CB8AC3E}">
        <p14:creationId xmlns:p14="http://schemas.microsoft.com/office/powerpoint/2010/main" val="19311810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lstStyle/>
          <a:p>
            <a:endParaRPr lang="en-US"/>
          </a:p>
        </p:txBody>
      </p:sp>
      <p:sp>
        <p:nvSpPr>
          <p:cNvPr id="4" name="Title 3"/>
          <p:cNvSpPr>
            <a:spLocks noGrp="1"/>
          </p:cNvSpPr>
          <p:nvPr>
            <p:ph type="title"/>
          </p:nvPr>
        </p:nvSpPr>
        <p:spPr>
          <a:xfrm>
            <a:off x="10886" y="1039585"/>
            <a:ext cx="1741714" cy="2362200"/>
          </a:xfrm>
        </p:spPr>
        <p:txBody>
          <a:bodyPr>
            <a:normAutofit/>
          </a:bodyPr>
          <a:lstStyle/>
          <a:p>
            <a:r>
              <a:rPr lang="en-US" dirty="0" err="1"/>
              <a:t>Rememberwhat</a:t>
            </a:r>
            <a:r>
              <a:rPr lang="en-US" dirty="0"/>
              <a:t> is at stake</a:t>
            </a:r>
          </a:p>
        </p:txBody>
      </p:sp>
      <p:pic>
        <p:nvPicPr>
          <p:cNvPr id="4098" name="Picture 2" descr="C:\Users\Home\Desktop\New and Unused and clean\on site\Seed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
            <a:ext cx="7391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930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10200" y="152400"/>
            <a:ext cx="3581400" cy="914400"/>
          </a:xfrm>
        </p:spPr>
        <p:txBody>
          <a:bodyPr/>
          <a:lstStyle/>
          <a:p>
            <a:r>
              <a:rPr lang="en-US" dirty="0"/>
              <a:t>Don’t like the book you are in? </a:t>
            </a:r>
            <a:br>
              <a:rPr lang="en-US" dirty="0"/>
            </a:br>
            <a:r>
              <a:rPr lang="en-US" dirty="0"/>
              <a:t>Write your own!</a:t>
            </a:r>
          </a:p>
        </p:txBody>
      </p:sp>
      <p:pic>
        <p:nvPicPr>
          <p:cNvPr id="11" name="Content Placeholder 10"/>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2514600"/>
            <a:ext cx="5257800" cy="4343400"/>
          </a:xfrm>
        </p:spPr>
      </p:pic>
      <p:pic>
        <p:nvPicPr>
          <p:cNvPr id="23556" name="Picture 4" descr="C:\Users\Home\Desktop\book 5\lifeasadoodle2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371601"/>
            <a:ext cx="39624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255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lnSpcReduction="10000"/>
          </a:bodyPr>
          <a:lstStyle/>
          <a:p>
            <a:r>
              <a:rPr lang="en-US" dirty="0"/>
              <a:t>The only thing worse than not being happy is being surrounded by happy people</a:t>
            </a:r>
          </a:p>
          <a:p>
            <a:endParaRPr lang="en-US" dirty="0"/>
          </a:p>
          <a:p>
            <a:r>
              <a:rPr lang="en-US" dirty="0"/>
              <a:t>Misery + My Gene Pool = Alcohol</a:t>
            </a:r>
          </a:p>
          <a:p>
            <a:endParaRPr lang="en-US" dirty="0"/>
          </a:p>
          <a:p>
            <a:r>
              <a:rPr lang="en-US" dirty="0"/>
              <a:t>Lived in a Bottle</a:t>
            </a:r>
          </a:p>
          <a:p>
            <a:endParaRPr lang="en-US" dirty="0"/>
          </a:p>
          <a:p>
            <a:r>
              <a:rPr lang="en-US" dirty="0"/>
              <a:t>The DWI Incident</a:t>
            </a:r>
          </a:p>
          <a:p>
            <a:endParaRPr lang="en-US" dirty="0"/>
          </a:p>
          <a:p>
            <a:r>
              <a:rPr lang="en-US" dirty="0"/>
              <a:t>A Coward Looking for a Way Out</a:t>
            </a:r>
          </a:p>
        </p:txBody>
      </p:sp>
      <p:sp>
        <p:nvSpPr>
          <p:cNvPr id="4" name="Title 3"/>
          <p:cNvSpPr>
            <a:spLocks noGrp="1"/>
          </p:cNvSpPr>
          <p:nvPr>
            <p:ph type="title"/>
          </p:nvPr>
        </p:nvSpPr>
        <p:spPr/>
        <p:txBody>
          <a:bodyPr/>
          <a:lstStyle/>
          <a:p>
            <a:r>
              <a:rPr lang="en-US" dirty="0"/>
              <a:t>College</a:t>
            </a:r>
          </a:p>
        </p:txBody>
      </p:sp>
      <p:pic>
        <p:nvPicPr>
          <p:cNvPr id="2" name="Content Placeholder 1"/>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583117" y="2020888"/>
            <a:ext cx="3770890" cy="4684712"/>
          </a:xfrm>
        </p:spPr>
      </p:pic>
    </p:spTree>
    <p:extLst>
      <p:ext uri="{BB962C8B-B14F-4D97-AF65-F5344CB8AC3E}">
        <p14:creationId xmlns:p14="http://schemas.microsoft.com/office/powerpoint/2010/main" val="634265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7620000" y="2057400"/>
            <a:ext cx="1371600" cy="1600200"/>
          </a:xfrm>
        </p:spPr>
        <p:txBody>
          <a:bodyPr>
            <a:normAutofit/>
          </a:bodyPr>
          <a:lstStyle/>
          <a:p>
            <a:r>
              <a:rPr lang="en-US" dirty="0"/>
              <a:t>Along with a new doodle every day!</a:t>
            </a:r>
          </a:p>
        </p:txBody>
      </p:sp>
      <p:sp>
        <p:nvSpPr>
          <p:cNvPr id="4" name="Title 3"/>
          <p:cNvSpPr>
            <a:spLocks noGrp="1"/>
          </p:cNvSpPr>
          <p:nvPr>
            <p:ph type="title"/>
          </p:nvPr>
        </p:nvSpPr>
        <p:spPr>
          <a:xfrm>
            <a:off x="2514600" y="457200"/>
            <a:ext cx="4114800" cy="701040"/>
          </a:xfrm>
        </p:spPr>
        <p:txBody>
          <a:bodyPr/>
          <a:lstStyle/>
          <a:p>
            <a:r>
              <a:rPr lang="en-US" dirty="0"/>
              <a:t>All 5 of my Books can be found at: </a:t>
            </a:r>
          </a:p>
        </p:txBody>
      </p:sp>
      <p:sp>
        <p:nvSpPr>
          <p:cNvPr id="2" name="Content Placeholder 1"/>
          <p:cNvSpPr>
            <a:spLocks noGrp="1"/>
          </p:cNvSpPr>
          <p:nvPr>
            <p:ph sz="quarter" idx="13"/>
          </p:nvPr>
        </p:nvSpPr>
        <p:spPr/>
        <p:txBody>
          <a:bodyPr/>
          <a:lstStyle/>
          <a:p>
            <a:endParaRPr lang="en-US"/>
          </a:p>
        </p:txBody>
      </p:sp>
      <p:pic>
        <p:nvPicPr>
          <p:cNvPr id="1026" name="Picture 2" descr="C:\Users\Home\Desktop\logos\LAAD-logo107-adjusted-v1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47800"/>
            <a:ext cx="75438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44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Using hiding places.</a:t>
            </a:r>
          </a:p>
          <a:p>
            <a:r>
              <a:rPr lang="en-US" dirty="0"/>
              <a:t>Sports and the public persona</a:t>
            </a:r>
          </a:p>
          <a:p>
            <a:r>
              <a:rPr lang="en-US" dirty="0"/>
              <a:t>(The General)</a:t>
            </a:r>
          </a:p>
          <a:p>
            <a:endParaRPr lang="en-US" dirty="0"/>
          </a:p>
          <a:p>
            <a:r>
              <a:rPr lang="en-US" dirty="0"/>
              <a:t>In the Absence of Freedom and Safety young people will follow gender stereotypes and norms even at the expense of their happiness </a:t>
            </a:r>
          </a:p>
        </p:txBody>
      </p:sp>
      <p:pic>
        <p:nvPicPr>
          <p:cNvPr id="5" name="Content Placeholder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664075" y="1295400"/>
            <a:ext cx="4479925" cy="5562600"/>
          </a:xfrm>
        </p:spPr>
      </p:pic>
      <p:sp>
        <p:nvSpPr>
          <p:cNvPr id="4" name="Title 3"/>
          <p:cNvSpPr>
            <a:spLocks noGrp="1"/>
          </p:cNvSpPr>
          <p:nvPr>
            <p:ph type="title"/>
          </p:nvPr>
        </p:nvSpPr>
        <p:spPr>
          <a:xfrm>
            <a:off x="2438400" y="381000"/>
            <a:ext cx="4114800" cy="701040"/>
          </a:xfrm>
        </p:spPr>
        <p:txBody>
          <a:bodyPr/>
          <a:lstStyle/>
          <a:p>
            <a:endParaRPr lang="en-US" dirty="0"/>
          </a:p>
        </p:txBody>
      </p:sp>
    </p:spTree>
    <p:extLst>
      <p:ext uri="{BB962C8B-B14F-4D97-AF65-F5344CB8AC3E}">
        <p14:creationId xmlns:p14="http://schemas.microsoft.com/office/powerpoint/2010/main" val="1843650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Doodle was my therapist before I knew I needed one</a:t>
            </a:r>
          </a:p>
        </p:txBody>
      </p:sp>
      <p:sp>
        <p:nvSpPr>
          <p:cNvPr id="2" name="Content Placeholder 1"/>
          <p:cNvSpPr>
            <a:spLocks noGrp="1"/>
          </p:cNvSpPr>
          <p:nvPr>
            <p:ph sz="quarter" idx="13"/>
          </p:nvPr>
        </p:nvSpPr>
        <p:spPr/>
        <p:txBody>
          <a:bodyPr/>
          <a:lstStyle/>
          <a:p>
            <a:endParaRPr lang="en-US"/>
          </a:p>
        </p:txBody>
      </p:sp>
      <p:pic>
        <p:nvPicPr>
          <p:cNvPr id="1026" name="Picture 2" descr="C:\Users\Home\Desktop\Facebook slides\Forgetting My Secrets-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1828800"/>
            <a:ext cx="4724400"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4"/>
          </p:nvPr>
        </p:nvSpPr>
        <p:spPr/>
        <p:txBody>
          <a:bodyPr/>
          <a:lstStyle/>
          <a:p>
            <a:endParaRPr lang="en-US"/>
          </a:p>
        </p:txBody>
      </p:sp>
      <p:pic>
        <p:nvPicPr>
          <p:cNvPr id="1027" name="Picture 3" descr="C:\Users\Home\Desktop\Facebook slides\Street Cr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828800"/>
            <a:ext cx="4305301"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513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9987</TotalTime>
  <Words>1757</Words>
  <Application>Microsoft Office PowerPoint</Application>
  <PresentationFormat>On-screen Show (4:3)</PresentationFormat>
  <Paragraphs>294</Paragraphs>
  <Slides>70</Slides>
  <Notes>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BlackTie</vt:lpstr>
      <vt:lpstr>My Shoes: A Time to Stop Running</vt:lpstr>
      <vt:lpstr>My Starting PLace</vt:lpstr>
      <vt:lpstr>PowerPoint Presentation</vt:lpstr>
      <vt:lpstr>In a hospital bed I met my first friend</vt:lpstr>
      <vt:lpstr>There is no way to quantify the anger</vt:lpstr>
      <vt:lpstr>Why not me?</vt:lpstr>
      <vt:lpstr>College</vt:lpstr>
      <vt:lpstr>PowerPoint Presentation</vt:lpstr>
      <vt:lpstr>Doodle was my therapist before I knew I needed one</vt:lpstr>
      <vt:lpstr>Self deprecating but still humor </vt:lpstr>
      <vt:lpstr>I didn’t know and there weren’t any people yet that should have</vt:lpstr>
      <vt:lpstr>In the Middle</vt:lpstr>
      <vt:lpstr>Losses are long-term</vt:lpstr>
      <vt:lpstr>PowerPoint Presentation</vt:lpstr>
      <vt:lpstr>Difficult thing to explain</vt:lpstr>
      <vt:lpstr>Learning to be you</vt:lpstr>
      <vt:lpstr>Differences most of you do not get to see</vt:lpstr>
      <vt:lpstr>PowerPoint Presentation</vt:lpstr>
      <vt:lpstr>How can I be invisible</vt:lpstr>
      <vt:lpstr>PowerPoint Presentation</vt:lpstr>
      <vt:lpstr>Therapy with a pencil </vt:lpstr>
      <vt:lpstr>CCSD </vt:lpstr>
      <vt:lpstr>The pull of activism the shame in being afraid</vt:lpstr>
      <vt:lpstr>Half In Half Out</vt:lpstr>
      <vt:lpstr>A muffled message</vt:lpstr>
      <vt:lpstr>Trying to make Sense of more than self </vt:lpstr>
      <vt:lpstr>Pride vs fear</vt:lpstr>
      <vt:lpstr>Opinions without risk &amp; without investment</vt:lpstr>
      <vt:lpstr>On going distraction      Be able  to see the big picture </vt:lpstr>
      <vt:lpstr>It is the little things</vt:lpstr>
      <vt:lpstr>Moments good and bad</vt:lpstr>
      <vt:lpstr>True happiness rests in honesty…..I forgot that</vt:lpstr>
      <vt:lpstr>The value of things came in time</vt:lpstr>
      <vt:lpstr>In the end my friends were my ladder</vt:lpstr>
      <vt:lpstr>Our students (I am the cautionary tale)</vt:lpstr>
      <vt:lpstr>Today is better </vt:lpstr>
      <vt:lpstr>Very little good news</vt:lpstr>
      <vt:lpstr>This is why we need to do better and why I need to stop being a coward</vt:lpstr>
      <vt:lpstr>Our students </vt:lpstr>
      <vt:lpstr>Teach empathy teach the value of self</vt:lpstr>
      <vt:lpstr>PowerPoint Presentation</vt:lpstr>
      <vt:lpstr>PowerPoint Presentation</vt:lpstr>
      <vt:lpstr>They won’t believe “it really does get better”</vt:lpstr>
      <vt:lpstr>Generate hope and Educate</vt:lpstr>
      <vt:lpstr>Anticipate the hardships…..   They won’t because they still surprise me</vt:lpstr>
      <vt:lpstr>Our kids can’t grow up believing there is only one safe state</vt:lpstr>
      <vt:lpstr>Activism can no longer be optional…and our concerns cannot not just be for people like ourselves</vt:lpstr>
      <vt:lpstr>PowerPoint Presentation</vt:lpstr>
      <vt:lpstr>risk</vt:lpstr>
      <vt:lpstr>The only thing worse than not knowing the answer ….is not understanding the question!</vt:lpstr>
      <vt:lpstr>Transition</vt:lpstr>
      <vt:lpstr>PowerPoint Presentation</vt:lpstr>
      <vt:lpstr>It’s Important to know there are others</vt:lpstr>
      <vt:lpstr>We aren’t going to get any help…..we are on our own</vt:lpstr>
      <vt:lpstr>Struggle for faith both has Resulted in a lot of anger</vt:lpstr>
      <vt:lpstr>PowerPoint Presentation</vt:lpstr>
      <vt:lpstr>PowerPoint Presentation</vt:lpstr>
      <vt:lpstr>PowerPoint Presentation</vt:lpstr>
      <vt:lpstr>Anger is not the answer</vt:lpstr>
      <vt:lpstr>PowerPoint Presentation</vt:lpstr>
      <vt:lpstr>PowerPoint Presentation</vt:lpstr>
      <vt:lpstr>Until 2000 I wanted to absolutely anyone else.   Now I am so thrilled to be me</vt:lpstr>
      <vt:lpstr>All the way out of the closet</vt:lpstr>
      <vt:lpstr>My New Art</vt:lpstr>
      <vt:lpstr>“Transitional thoughts”</vt:lpstr>
      <vt:lpstr>There is Hope</vt:lpstr>
      <vt:lpstr>Will I miss my safety?</vt:lpstr>
      <vt:lpstr>Rememberwhat is at stake</vt:lpstr>
      <vt:lpstr>Don’t like the book you are in?  Write your own!</vt:lpstr>
      <vt:lpstr>All 5 of my Books can be found at: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Shoes A Time to Stop Running</dc:title>
  <dc:creator>Hope Abbigail Nulf</dc:creator>
  <cp:lastModifiedBy>Hope Abbigail Nulf</cp:lastModifiedBy>
  <cp:revision>85</cp:revision>
  <cp:lastPrinted>2017-12-11T14:31:17Z</cp:lastPrinted>
  <dcterms:created xsi:type="dcterms:W3CDTF">2017-11-12T06:33:56Z</dcterms:created>
  <dcterms:modified xsi:type="dcterms:W3CDTF">2018-06-28T00:31:55Z</dcterms:modified>
</cp:coreProperties>
</file>